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sldIdLst>
    <p:sldId id="277" r:id="rId2"/>
    <p:sldId id="285" r:id="rId3"/>
    <p:sldId id="273" r:id="rId4"/>
    <p:sldId id="271" r:id="rId5"/>
    <p:sldId id="263" r:id="rId6"/>
    <p:sldId id="264" r:id="rId7"/>
    <p:sldId id="262" r:id="rId8"/>
    <p:sldId id="266" r:id="rId9"/>
    <p:sldId id="267" r:id="rId10"/>
    <p:sldId id="282" r:id="rId11"/>
    <p:sldId id="265" r:id="rId12"/>
    <p:sldId id="280" r:id="rId13"/>
    <p:sldId id="261" r:id="rId14"/>
    <p:sldId id="279" r:id="rId15"/>
    <p:sldId id="283" r:id="rId16"/>
    <p:sldId id="268" r:id="rId17"/>
    <p:sldId id="258" r:id="rId18"/>
    <p:sldId id="260" r:id="rId19"/>
    <p:sldId id="257" r:id="rId20"/>
    <p:sldId id="269" r:id="rId21"/>
    <p:sldId id="270" r:id="rId22"/>
    <p:sldId id="278" r:id="rId23"/>
    <p:sldId id="284" r:id="rId24"/>
    <p:sldId id="275" r:id="rId2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FAE58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220" autoAdjust="0"/>
    <p:restoredTop sz="95787" autoAdjust="0"/>
  </p:normalViewPr>
  <p:slideViewPr>
    <p:cSldViewPr snapToGrid="0" snapToObjects="1">
      <p:cViewPr varScale="1">
        <p:scale>
          <a:sx n="137" d="100"/>
          <a:sy n="137" d="100"/>
        </p:scale>
        <p:origin x="1176" y="20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15EC78-7F0C-C34B-9C24-7E6812947A39}" type="datetimeFigureOut">
              <a:rPr lang="en-US" smtClean="0"/>
              <a:t>5/15/20</a:t>
            </a:fld>
            <a:endParaRPr lang="es-E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C3A030-F2FB-F243-8174-E9FC6DBDC2F9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224111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YrxnVKZeqK8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octoverse.github.com/#top-and-trending-projects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kubernetes.io/docs/setup/production-environment/tools/kops/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PAAS</a:t>
            </a:r>
          </a:p>
          <a:p>
            <a:pPr marL="171450" indent="-171450">
              <a:buFontTx/>
              <a:buChar char="-"/>
            </a:pPr>
            <a:r>
              <a:rPr lang="es-ES" baseline="0" dirty="0" err="1"/>
              <a:t>Azure</a:t>
            </a:r>
            <a:r>
              <a:rPr lang="es-ES" baseline="0" dirty="0"/>
              <a:t> </a:t>
            </a:r>
            <a:r>
              <a:rPr lang="es-ES" baseline="0" dirty="0" err="1"/>
              <a:t>Container</a:t>
            </a:r>
            <a:r>
              <a:rPr lang="es-ES" baseline="0" dirty="0"/>
              <a:t> </a:t>
            </a:r>
            <a:r>
              <a:rPr lang="es-ES" baseline="0" dirty="0" err="1"/>
              <a:t>Service</a:t>
            </a:r>
            <a:endParaRPr lang="es-ES" baseline="0" dirty="0"/>
          </a:p>
          <a:p>
            <a:pPr marL="171450" indent="-171450">
              <a:buFontTx/>
              <a:buChar char="-"/>
            </a:pPr>
            <a:r>
              <a:rPr lang="es-ES" dirty="0" err="1"/>
              <a:t>Bluemix</a:t>
            </a:r>
            <a:endParaRPr lang="es-ES" dirty="0"/>
          </a:p>
          <a:p>
            <a:pPr marL="171450" indent="-171450">
              <a:buFontTx/>
              <a:buChar char="-"/>
            </a:pPr>
            <a:r>
              <a:rPr lang="es-ES" dirty="0"/>
              <a:t>Amazon </a:t>
            </a:r>
            <a:r>
              <a:rPr lang="es-ES" dirty="0" err="1"/>
              <a:t>Container</a:t>
            </a:r>
            <a:r>
              <a:rPr lang="es-ES" dirty="0"/>
              <a:t> </a:t>
            </a:r>
            <a:r>
              <a:rPr lang="es-ES" dirty="0" err="1"/>
              <a:t>Service</a:t>
            </a:r>
            <a:endParaRPr lang="es-ES" dirty="0"/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s-ES" baseline="0" dirty="0"/>
              <a:t>Deis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C3A030-F2FB-F243-8174-E9FC6DBDC2F9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170888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C3A030-F2FB-F243-8174-E9FC6DBDC2F9}" type="slidenum">
              <a:rPr lang="es-ES" smtClean="0"/>
              <a:t>12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91084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C3A030-F2FB-F243-8174-E9FC6DBDC2F9}" type="slidenum">
              <a:rPr lang="es-ES" smtClean="0"/>
              <a:t>13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91084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/>
              <a:t>Share </a:t>
            </a:r>
            <a:r>
              <a:rPr lang="es-ES" sz="1200" dirty="0" err="1"/>
              <a:t>Namespace</a:t>
            </a:r>
            <a:r>
              <a:rPr lang="es-ES" sz="1200" dirty="0"/>
              <a:t>, </a:t>
            </a:r>
            <a:endParaRPr lang="es-ES" dirty="0"/>
          </a:p>
          <a:p>
            <a:endParaRPr lang="es-ES" sz="1200" dirty="0"/>
          </a:p>
          <a:p>
            <a:r>
              <a:rPr lang="es-ES" sz="1200" dirty="0" err="1"/>
              <a:t>Kubernetes</a:t>
            </a:r>
            <a:r>
              <a:rPr lang="es-ES" sz="1200" dirty="0"/>
              <a:t> necesita que coloquemos nuestros contenedores en un sobrecito especial llamada </a:t>
            </a:r>
            <a:r>
              <a:rPr lang="es-ES" sz="1200" dirty="0" err="1"/>
              <a:t>Pod</a:t>
            </a:r>
            <a:r>
              <a:rPr lang="es-ES" sz="1200" dirty="0"/>
              <a:t>, y los </a:t>
            </a:r>
            <a:r>
              <a:rPr lang="es-ES" sz="1200" dirty="0" err="1"/>
              <a:t>pods</a:t>
            </a:r>
            <a:r>
              <a:rPr lang="es-ES" sz="1200" dirty="0"/>
              <a:t> son la mínima unidad desplegable en K8S.</a:t>
            </a:r>
          </a:p>
          <a:p>
            <a:endParaRPr lang="es-ES" sz="1200" dirty="0"/>
          </a:p>
          <a:p>
            <a:r>
              <a:rPr lang="es-ES" sz="1200" dirty="0"/>
              <a:t>Lo mandamos</a:t>
            </a: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C3A030-F2FB-F243-8174-E9FC6DBDC2F9}" type="slidenum">
              <a:rPr lang="es-ES" smtClean="0"/>
              <a:t>14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396813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/>
              <a:t>Si bien podemos hacer muchas cosas por línea de comandos. K8S permite hacer esto de forma declarativa a través de manifiestos, donde declaramos el estado deseado de un objeto.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 sz="1200" dirty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/>
              <a:t>Este manifiesto lo mandamos al API Server.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 sz="1200" dirty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/>
              <a:t>Ahora queremos convertirlo en algo que corra en una máquina, para eso necesitamos un nodo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/>
              <a:t>- </a:t>
            </a:r>
            <a:r>
              <a:rPr lang="es-ES" sz="1200" dirty="0" err="1"/>
              <a:t>Docker</a:t>
            </a:r>
            <a:r>
              <a:rPr lang="es-ES" sz="1200" dirty="0"/>
              <a:t> </a:t>
            </a:r>
            <a:r>
              <a:rPr lang="es-ES" sz="1200" dirty="0" err="1"/>
              <a:t>runtime</a:t>
            </a:r>
            <a:endParaRPr lang="es-ES" sz="1200" dirty="0"/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s-ES" sz="1200" dirty="0" err="1"/>
              <a:t>Kubelet</a:t>
            </a:r>
            <a:r>
              <a:rPr lang="es-ES" sz="1200" dirty="0"/>
              <a:t>: agente que sabe cómo comunicarse con el master y le pregunta al master que debo ejecutar en este nodo, y luego le reporta el estado continuamente.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s-ES" sz="1200" dirty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/>
              <a:t>Para asignar eso a una máquina necesitamos un </a:t>
            </a:r>
            <a:r>
              <a:rPr lang="es-ES" sz="1200" dirty="0" err="1"/>
              <a:t>scheduler</a:t>
            </a:r>
            <a:r>
              <a:rPr lang="es-ES" sz="1200" dirty="0"/>
              <a:t>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/>
              <a:t>En base al </a:t>
            </a:r>
            <a:r>
              <a:rPr lang="es-ES" sz="1200" dirty="0" err="1"/>
              <a:t>workload</a:t>
            </a:r>
            <a:r>
              <a:rPr lang="es-ES" sz="1200" dirty="0"/>
              <a:t> examina el </a:t>
            </a:r>
            <a:r>
              <a:rPr lang="es-ES" sz="1200" dirty="0" err="1"/>
              <a:t>cluster</a:t>
            </a:r>
            <a:r>
              <a:rPr lang="es-ES" sz="1200" dirty="0"/>
              <a:t> y determina donde debe correrse.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C3A030-F2FB-F243-8174-E9FC6DBDC2F9}" type="slidenum">
              <a:rPr lang="es-ES" smtClean="0"/>
              <a:t>15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739567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- Abstrae</a:t>
            </a:r>
            <a:r>
              <a:rPr lang="es-ES" baseline="0" dirty="0"/>
              <a:t> un conjunto de </a:t>
            </a:r>
            <a:r>
              <a:rPr lang="es-ES" baseline="0" dirty="0" err="1"/>
              <a:t>pods</a:t>
            </a:r>
            <a:r>
              <a:rPr lang="es-ES" baseline="0" dirty="0"/>
              <a:t> a través un único nombre/</a:t>
            </a:r>
            <a:r>
              <a:rPr lang="es-ES" baseline="0" dirty="0" err="1"/>
              <a:t>ip</a:t>
            </a:r>
            <a:r>
              <a:rPr lang="es-ES" baseline="0" dirty="0"/>
              <a:t> y puerto.</a:t>
            </a: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C3A030-F2FB-F243-8174-E9FC6DBDC2F9}" type="slidenum">
              <a:rPr lang="es-ES" smtClean="0"/>
              <a:t>17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71275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b="0" dirty="0" err="1"/>
              <a:t>https</a:t>
            </a:r>
            <a:r>
              <a:rPr lang="es-ES" b="0" dirty="0"/>
              <a:t>://</a:t>
            </a:r>
            <a:r>
              <a:rPr lang="es-ES" b="0" dirty="0" err="1"/>
              <a:t>kubernetes.io</a:t>
            </a:r>
            <a:r>
              <a:rPr lang="es-ES" b="0" dirty="0"/>
              <a:t>/</a:t>
            </a:r>
            <a:r>
              <a:rPr lang="es-ES" b="0" dirty="0" err="1"/>
              <a:t>docs</a:t>
            </a:r>
            <a:r>
              <a:rPr lang="es-ES" b="0" dirty="0"/>
              <a:t>/</a:t>
            </a:r>
            <a:r>
              <a:rPr lang="es-ES" b="0" dirty="0" err="1"/>
              <a:t>admin</a:t>
            </a:r>
            <a:r>
              <a:rPr lang="es-ES" b="0" dirty="0"/>
              <a:t>/</a:t>
            </a:r>
            <a:r>
              <a:rPr lang="es-ES" b="0" dirty="0" err="1"/>
              <a:t>kube</a:t>
            </a:r>
            <a:r>
              <a:rPr lang="es-ES" b="0" dirty="0"/>
              <a:t>-</a:t>
            </a:r>
            <a:r>
              <a:rPr lang="es-ES" b="0" dirty="0" err="1"/>
              <a:t>controller</a:t>
            </a:r>
            <a:r>
              <a:rPr lang="es-ES" b="0" dirty="0"/>
              <a:t>-manager/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es-ES" b="1" dirty="0"/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s-ES" b="1" dirty="0" err="1"/>
              <a:t>kube-apiserver</a:t>
            </a:r>
            <a:endParaRPr lang="es-ES" b="1" dirty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s-ES" dirty="0"/>
              <a:t>Configure and </a:t>
            </a:r>
            <a:r>
              <a:rPr lang="es-ES" dirty="0" err="1"/>
              <a:t>validate</a:t>
            </a:r>
            <a:r>
              <a:rPr lang="es-ES" dirty="0"/>
              <a:t> </a:t>
            </a:r>
            <a:r>
              <a:rPr lang="es-ES" dirty="0" err="1"/>
              <a:t>objects</a:t>
            </a:r>
            <a:r>
              <a:rPr lang="es-ES" dirty="0"/>
              <a:t> </a:t>
            </a:r>
            <a:r>
              <a:rPr lang="es-ES" dirty="0" err="1"/>
              <a:t>like</a:t>
            </a:r>
            <a:r>
              <a:rPr lang="es-ES" dirty="0"/>
              <a:t> </a:t>
            </a:r>
            <a:r>
              <a:rPr lang="es-ES" dirty="0" err="1"/>
              <a:t>Pod</a:t>
            </a:r>
            <a:r>
              <a:rPr lang="es-ES" dirty="0"/>
              <a:t> </a:t>
            </a:r>
            <a:r>
              <a:rPr lang="es-ES" dirty="0" err="1"/>
              <a:t>or</a:t>
            </a:r>
            <a:r>
              <a:rPr lang="es-ES" dirty="0"/>
              <a:t> </a:t>
            </a:r>
            <a:r>
              <a:rPr lang="es-ES" dirty="0" err="1"/>
              <a:t>Services</a:t>
            </a:r>
            <a:r>
              <a:rPr lang="es-ES" dirty="0"/>
              <a:t> (</a:t>
            </a:r>
            <a:r>
              <a:rPr lang="es-ES" dirty="0" err="1"/>
              <a:t>definition</a:t>
            </a:r>
            <a:r>
              <a:rPr lang="es-ES" dirty="0"/>
              <a:t> of </a:t>
            </a:r>
            <a:r>
              <a:rPr lang="es-ES" dirty="0" err="1"/>
              <a:t>access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services</a:t>
            </a:r>
            <a:r>
              <a:rPr lang="es-ES" dirty="0"/>
              <a:t> in </a:t>
            </a:r>
            <a:r>
              <a:rPr lang="es-ES" dirty="0" err="1"/>
              <a:t>container</a:t>
            </a:r>
            <a:r>
              <a:rPr lang="es-ES" dirty="0"/>
              <a:t>) </a:t>
            </a:r>
            <a:r>
              <a:rPr lang="es-ES" dirty="0" err="1"/>
              <a:t>through</a:t>
            </a:r>
            <a:r>
              <a:rPr lang="es-ES" dirty="0"/>
              <a:t> REST API 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s-ES" b="1" dirty="0" err="1"/>
              <a:t>kube-scheduler</a:t>
            </a:r>
            <a:endParaRPr lang="es-ES" b="1" dirty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s-ES" dirty="0" err="1"/>
              <a:t>Allocate</a:t>
            </a:r>
            <a:r>
              <a:rPr lang="es-ES" dirty="0"/>
              <a:t> </a:t>
            </a:r>
            <a:r>
              <a:rPr lang="es-ES" dirty="0" err="1"/>
              <a:t>Pods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each</a:t>
            </a:r>
            <a:r>
              <a:rPr lang="es-ES" dirty="0"/>
              <a:t> </a:t>
            </a:r>
            <a:r>
              <a:rPr lang="es-ES" dirty="0" err="1"/>
              <a:t>node</a:t>
            </a:r>
            <a:endParaRPr lang="es-ES" dirty="0"/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s-ES" b="1" dirty="0" err="1"/>
              <a:t>kube</a:t>
            </a:r>
            <a:r>
              <a:rPr lang="es-ES" b="1" dirty="0"/>
              <a:t>-</a:t>
            </a:r>
            <a:r>
              <a:rPr lang="es-ES" b="1" dirty="0" err="1"/>
              <a:t>controller</a:t>
            </a:r>
            <a:r>
              <a:rPr lang="es-ES" b="1" dirty="0"/>
              <a:t>-manager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s-ES" dirty="0" err="1"/>
              <a:t>Execute</a:t>
            </a:r>
            <a:r>
              <a:rPr lang="es-ES" dirty="0"/>
              <a:t> Status </a:t>
            </a:r>
            <a:r>
              <a:rPr lang="es-ES" dirty="0" err="1"/>
              <a:t>management</a:t>
            </a:r>
            <a:r>
              <a:rPr lang="es-ES" dirty="0"/>
              <a:t>, </a:t>
            </a:r>
            <a:r>
              <a:rPr lang="es-ES" dirty="0" err="1"/>
              <a:t>manage</a:t>
            </a:r>
            <a:r>
              <a:rPr lang="es-ES" dirty="0"/>
              <a:t> </a:t>
            </a:r>
            <a:r>
              <a:rPr lang="es-ES" dirty="0" err="1"/>
              <a:t>replication</a:t>
            </a:r>
            <a:r>
              <a:rPr lang="es-ES" dirty="0"/>
              <a:t> </a:t>
            </a:r>
            <a:r>
              <a:rPr lang="es-ES" dirty="0" err="1"/>
              <a:t>controller</a:t>
            </a:r>
            <a:endParaRPr lang="es-ES" dirty="0"/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s-ES" b="1" dirty="0" err="1"/>
              <a:t>kubelet</a:t>
            </a:r>
            <a:endParaRPr lang="es-ES" b="1" dirty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s-ES" dirty="0" err="1"/>
              <a:t>kubelet</a:t>
            </a:r>
            <a:r>
              <a:rPr lang="es-ES" dirty="0"/>
              <a:t> </a:t>
            </a:r>
            <a:r>
              <a:rPr lang="es-ES" dirty="0" err="1"/>
              <a:t>gets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configuration</a:t>
            </a:r>
            <a:r>
              <a:rPr lang="es-ES" dirty="0"/>
              <a:t> of a </a:t>
            </a:r>
            <a:r>
              <a:rPr lang="es-ES" dirty="0" err="1"/>
              <a:t>pod</a:t>
            </a:r>
            <a:r>
              <a:rPr lang="es-ES" dirty="0"/>
              <a:t> </a:t>
            </a:r>
            <a:r>
              <a:rPr lang="es-ES" dirty="0" err="1"/>
              <a:t>from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apiserver</a:t>
            </a:r>
            <a:r>
              <a:rPr lang="es-ES" dirty="0"/>
              <a:t> and </a:t>
            </a:r>
            <a:r>
              <a:rPr lang="es-ES" dirty="0" err="1"/>
              <a:t>ensures</a:t>
            </a:r>
            <a:r>
              <a:rPr lang="es-ES" dirty="0"/>
              <a:t> </a:t>
            </a:r>
            <a:r>
              <a:rPr lang="es-ES" dirty="0" err="1"/>
              <a:t>that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described</a:t>
            </a:r>
            <a:r>
              <a:rPr lang="es-ES" dirty="0"/>
              <a:t> </a:t>
            </a:r>
            <a:r>
              <a:rPr lang="es-ES" dirty="0" err="1"/>
              <a:t>containers</a:t>
            </a:r>
            <a:r>
              <a:rPr lang="es-ES" dirty="0"/>
              <a:t> are up and </a:t>
            </a:r>
            <a:r>
              <a:rPr lang="es-ES" dirty="0" err="1"/>
              <a:t>running</a:t>
            </a:r>
            <a:r>
              <a:rPr lang="es-ES" dirty="0"/>
              <a:t> (</a:t>
            </a:r>
            <a:r>
              <a:rPr lang="es-ES" dirty="0" err="1"/>
              <a:t>Manages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pods</a:t>
            </a:r>
            <a:r>
              <a:rPr lang="es-ES" dirty="0"/>
              <a:t> in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node</a:t>
            </a:r>
            <a:r>
              <a:rPr lang="es-ES" dirty="0"/>
              <a:t>)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s-ES" b="1" dirty="0" err="1"/>
              <a:t>kube</a:t>
            </a:r>
            <a:r>
              <a:rPr lang="es-ES" b="1" dirty="0"/>
              <a:t>-proxy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s-ES" dirty="0" err="1"/>
              <a:t>Acts</a:t>
            </a:r>
            <a:r>
              <a:rPr lang="es-ES" dirty="0"/>
              <a:t> as a </a:t>
            </a:r>
            <a:r>
              <a:rPr lang="es-ES" dirty="0" err="1"/>
              <a:t>network</a:t>
            </a:r>
            <a:r>
              <a:rPr lang="es-ES" dirty="0"/>
              <a:t> proxy and a load </a:t>
            </a:r>
            <a:r>
              <a:rPr lang="es-ES" dirty="0" err="1"/>
              <a:t>balancer</a:t>
            </a:r>
            <a:r>
              <a:rPr lang="es-ES" dirty="0"/>
              <a:t> </a:t>
            </a:r>
            <a:r>
              <a:rPr lang="es-ES" dirty="0" err="1"/>
              <a:t>for</a:t>
            </a:r>
            <a:r>
              <a:rPr lang="es-ES" dirty="0"/>
              <a:t> a </a:t>
            </a:r>
            <a:r>
              <a:rPr lang="es-ES" dirty="0" err="1"/>
              <a:t>service</a:t>
            </a:r>
            <a:r>
              <a:rPr lang="es-ES" dirty="0"/>
              <a:t> </a:t>
            </a:r>
            <a:r>
              <a:rPr lang="es-ES" dirty="0" err="1"/>
              <a:t>on</a:t>
            </a:r>
            <a:r>
              <a:rPr lang="es-ES" dirty="0"/>
              <a:t> a single </a:t>
            </a:r>
            <a:r>
              <a:rPr lang="es-ES" dirty="0" err="1"/>
              <a:t>worker</a:t>
            </a:r>
            <a:r>
              <a:rPr lang="es-ES" dirty="0"/>
              <a:t> </a:t>
            </a:r>
            <a:r>
              <a:rPr lang="es-ES" dirty="0" err="1"/>
              <a:t>node</a:t>
            </a:r>
            <a:r>
              <a:rPr lang="es-ES" dirty="0"/>
              <a:t>. </a:t>
            </a:r>
            <a:r>
              <a:rPr lang="es-ES" dirty="0" err="1"/>
              <a:t>It</a:t>
            </a:r>
            <a:r>
              <a:rPr lang="es-ES" dirty="0"/>
              <a:t> </a:t>
            </a:r>
            <a:r>
              <a:rPr lang="es-ES" dirty="0" err="1"/>
              <a:t>takes</a:t>
            </a:r>
            <a:r>
              <a:rPr lang="es-ES" dirty="0"/>
              <a:t> </a:t>
            </a:r>
            <a:r>
              <a:rPr lang="es-ES" dirty="0" err="1"/>
              <a:t>care</a:t>
            </a:r>
            <a:r>
              <a:rPr lang="es-ES" dirty="0"/>
              <a:t> of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network</a:t>
            </a:r>
            <a:r>
              <a:rPr lang="es-ES" dirty="0"/>
              <a:t> </a:t>
            </a:r>
            <a:r>
              <a:rPr lang="es-ES" dirty="0" err="1"/>
              <a:t>routing</a:t>
            </a:r>
            <a:r>
              <a:rPr lang="es-ES" dirty="0"/>
              <a:t> </a:t>
            </a:r>
            <a:r>
              <a:rPr lang="es-ES" dirty="0" err="1"/>
              <a:t>for</a:t>
            </a:r>
            <a:r>
              <a:rPr lang="es-ES" dirty="0"/>
              <a:t> TCP and UDP </a:t>
            </a:r>
            <a:r>
              <a:rPr lang="es-ES" dirty="0" err="1"/>
              <a:t>packets</a:t>
            </a:r>
            <a:r>
              <a:rPr lang="es-ES" dirty="0"/>
              <a:t>.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s-ES" b="1" dirty="0" err="1"/>
              <a:t>etcd</a:t>
            </a:r>
            <a:endParaRPr lang="es-ES" b="1" dirty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s-ES" dirty="0" err="1"/>
              <a:t>Distribute</a:t>
            </a:r>
            <a:r>
              <a:rPr lang="es-ES" dirty="0"/>
              <a:t> KVS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store</a:t>
            </a:r>
            <a:r>
              <a:rPr lang="es-ES" dirty="0"/>
              <a:t> </a:t>
            </a:r>
            <a:r>
              <a:rPr lang="es-ES" dirty="0" err="1"/>
              <a:t>Kubernetes</a:t>
            </a:r>
            <a:r>
              <a:rPr lang="es-ES" dirty="0"/>
              <a:t> and </a:t>
            </a:r>
            <a:r>
              <a:rPr lang="es-ES" dirty="0" err="1"/>
              <a:t>Calico</a:t>
            </a:r>
            <a:r>
              <a:rPr lang="es-ES" dirty="0"/>
              <a:t> </a:t>
            </a:r>
            <a:r>
              <a:rPr lang="es-ES" dirty="0" err="1"/>
              <a:t>information</a:t>
            </a: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C3A030-F2FB-F243-8174-E9FC6DBDC2F9}" type="slidenum">
              <a:rPr lang="es-ES" smtClean="0"/>
              <a:t>19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396813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C3A030-F2FB-F243-8174-E9FC6DBDC2F9}" type="slidenum">
              <a:rPr lang="es-ES" smtClean="0"/>
              <a:t>21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642355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PAAS</a:t>
            </a:r>
          </a:p>
          <a:p>
            <a:pPr marL="171450" indent="-171450">
              <a:buFontTx/>
              <a:buChar char="-"/>
            </a:pPr>
            <a:r>
              <a:rPr lang="es-ES" baseline="0" dirty="0" err="1"/>
              <a:t>Azure</a:t>
            </a:r>
            <a:r>
              <a:rPr lang="es-ES" baseline="0" dirty="0"/>
              <a:t> </a:t>
            </a:r>
            <a:r>
              <a:rPr lang="es-ES" baseline="0" dirty="0" err="1"/>
              <a:t>Container</a:t>
            </a:r>
            <a:r>
              <a:rPr lang="es-ES" baseline="0" dirty="0"/>
              <a:t> </a:t>
            </a:r>
            <a:r>
              <a:rPr lang="es-ES" baseline="0" dirty="0" err="1"/>
              <a:t>Service</a:t>
            </a:r>
            <a:endParaRPr lang="es-ES" baseline="0" dirty="0"/>
          </a:p>
          <a:p>
            <a:pPr marL="171450" indent="-171450">
              <a:buFontTx/>
              <a:buChar char="-"/>
            </a:pPr>
            <a:r>
              <a:rPr lang="es-ES" dirty="0" err="1"/>
              <a:t>Bluemix</a:t>
            </a:r>
            <a:endParaRPr lang="es-ES" dirty="0"/>
          </a:p>
          <a:p>
            <a:pPr marL="171450" indent="-171450">
              <a:buFontTx/>
              <a:buChar char="-"/>
            </a:pPr>
            <a:r>
              <a:rPr lang="es-ES" dirty="0"/>
              <a:t>Amazon </a:t>
            </a:r>
            <a:r>
              <a:rPr lang="es-ES" dirty="0" err="1"/>
              <a:t>Container</a:t>
            </a:r>
            <a:r>
              <a:rPr lang="es-ES" dirty="0"/>
              <a:t> </a:t>
            </a:r>
            <a:r>
              <a:rPr lang="es-ES" dirty="0" err="1"/>
              <a:t>Service</a:t>
            </a:r>
            <a:endParaRPr lang="es-ES" dirty="0"/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s-ES" baseline="0" dirty="0"/>
              <a:t>Deis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C3A030-F2FB-F243-8174-E9FC6DBDC2F9}" type="slidenum">
              <a:rPr lang="es-ES" smtClean="0"/>
              <a:t>23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981630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C3A030-F2FB-F243-8174-E9FC6DBDC2F9}" type="slidenum">
              <a:rPr lang="es-ES" smtClean="0"/>
              <a:t>24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653112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PAAS</a:t>
            </a:r>
          </a:p>
          <a:p>
            <a:pPr marL="171450" indent="-171450">
              <a:buFontTx/>
              <a:buChar char="-"/>
            </a:pPr>
            <a:r>
              <a:rPr lang="es-ES" baseline="0" dirty="0" err="1"/>
              <a:t>Azure</a:t>
            </a:r>
            <a:r>
              <a:rPr lang="es-ES" baseline="0" dirty="0"/>
              <a:t> </a:t>
            </a:r>
            <a:r>
              <a:rPr lang="es-ES" baseline="0" dirty="0" err="1"/>
              <a:t>Container</a:t>
            </a:r>
            <a:r>
              <a:rPr lang="es-ES" baseline="0" dirty="0"/>
              <a:t> </a:t>
            </a:r>
            <a:r>
              <a:rPr lang="es-ES" baseline="0" dirty="0" err="1"/>
              <a:t>Service</a:t>
            </a:r>
            <a:endParaRPr lang="es-ES" baseline="0" dirty="0"/>
          </a:p>
          <a:p>
            <a:pPr marL="171450" indent="-171450">
              <a:buFontTx/>
              <a:buChar char="-"/>
            </a:pPr>
            <a:r>
              <a:rPr lang="es-ES" dirty="0" err="1"/>
              <a:t>Bluemix</a:t>
            </a:r>
            <a:endParaRPr lang="es-ES" dirty="0"/>
          </a:p>
          <a:p>
            <a:pPr marL="171450" indent="-171450">
              <a:buFontTx/>
              <a:buChar char="-"/>
            </a:pPr>
            <a:r>
              <a:rPr lang="es-ES" dirty="0"/>
              <a:t>Amazon </a:t>
            </a:r>
            <a:r>
              <a:rPr lang="es-ES" dirty="0" err="1"/>
              <a:t>Container</a:t>
            </a:r>
            <a:r>
              <a:rPr lang="es-ES" dirty="0"/>
              <a:t> </a:t>
            </a:r>
            <a:r>
              <a:rPr lang="es-ES" dirty="0" err="1"/>
              <a:t>Service</a:t>
            </a:r>
            <a:endParaRPr lang="es-ES" dirty="0"/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s-ES" baseline="0" dirty="0"/>
              <a:t>Deis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C3A030-F2FB-F243-8174-E9FC6DBDC2F9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653112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http://</a:t>
            </a:r>
            <a:r>
              <a:rPr lang="es-ES" dirty="0" err="1"/>
              <a:t>thenewstack.io</a:t>
            </a:r>
            <a:r>
              <a:rPr lang="es-ES" dirty="0"/>
              <a:t>/</a:t>
            </a:r>
            <a:r>
              <a:rPr lang="es-ES" dirty="0" err="1"/>
              <a:t>containers-container-orchestration</a:t>
            </a:r>
            <a:r>
              <a:rPr lang="es-ES" dirty="0"/>
              <a:t>/</a:t>
            </a:r>
          </a:p>
          <a:p>
            <a:endParaRPr lang="es-ES" dirty="0"/>
          </a:p>
          <a:p>
            <a:r>
              <a:rPr lang="es-ES" dirty="0" err="1"/>
              <a:t>While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CLI </a:t>
            </a:r>
            <a:r>
              <a:rPr lang="es-ES" dirty="0" err="1"/>
              <a:t>meets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needs</a:t>
            </a:r>
            <a:r>
              <a:rPr lang="es-ES" dirty="0"/>
              <a:t> of </a:t>
            </a:r>
            <a:r>
              <a:rPr lang="es-ES" dirty="0" err="1"/>
              <a:t>managing</a:t>
            </a:r>
            <a:r>
              <a:rPr lang="es-ES" dirty="0"/>
              <a:t> </a:t>
            </a:r>
            <a:r>
              <a:rPr lang="es-ES" dirty="0" err="1"/>
              <a:t>one</a:t>
            </a:r>
            <a:r>
              <a:rPr lang="es-ES" dirty="0"/>
              <a:t> </a:t>
            </a:r>
            <a:r>
              <a:rPr lang="es-ES" dirty="0" err="1"/>
              <a:t>container</a:t>
            </a:r>
            <a:r>
              <a:rPr lang="es-ES" dirty="0"/>
              <a:t> </a:t>
            </a:r>
            <a:r>
              <a:rPr lang="es-ES" dirty="0" err="1"/>
              <a:t>on</a:t>
            </a:r>
            <a:r>
              <a:rPr lang="es-ES" dirty="0"/>
              <a:t> </a:t>
            </a:r>
            <a:r>
              <a:rPr lang="es-ES" dirty="0" err="1"/>
              <a:t>one</a:t>
            </a:r>
            <a:r>
              <a:rPr lang="es-ES" dirty="0"/>
              <a:t> host, </a:t>
            </a:r>
            <a:r>
              <a:rPr lang="es-ES" dirty="0" err="1"/>
              <a:t>it</a:t>
            </a:r>
            <a:r>
              <a:rPr lang="es-ES" dirty="0"/>
              <a:t> </a:t>
            </a:r>
            <a:r>
              <a:rPr lang="es-ES" dirty="0" err="1"/>
              <a:t>falls</a:t>
            </a:r>
            <a:r>
              <a:rPr lang="es-ES" dirty="0"/>
              <a:t> short </a:t>
            </a:r>
            <a:r>
              <a:rPr lang="es-ES" dirty="0" err="1"/>
              <a:t>when</a:t>
            </a:r>
            <a:r>
              <a:rPr lang="es-ES" dirty="0"/>
              <a:t> </a:t>
            </a:r>
            <a:r>
              <a:rPr lang="es-ES" dirty="0" err="1"/>
              <a:t>it</a:t>
            </a:r>
            <a:r>
              <a:rPr lang="es-ES" dirty="0"/>
              <a:t> comes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managing</a:t>
            </a:r>
            <a:r>
              <a:rPr lang="es-ES" dirty="0"/>
              <a:t> </a:t>
            </a:r>
            <a:r>
              <a:rPr lang="es-ES" dirty="0" err="1"/>
              <a:t>multiple</a:t>
            </a:r>
            <a:r>
              <a:rPr lang="es-ES" dirty="0"/>
              <a:t> </a:t>
            </a:r>
            <a:r>
              <a:rPr lang="es-ES" dirty="0" err="1"/>
              <a:t>containers</a:t>
            </a:r>
            <a:r>
              <a:rPr lang="es-ES" dirty="0"/>
              <a:t> </a:t>
            </a:r>
            <a:r>
              <a:rPr lang="es-ES" dirty="0" err="1"/>
              <a:t>deployed</a:t>
            </a:r>
            <a:r>
              <a:rPr lang="es-ES" dirty="0"/>
              <a:t> </a:t>
            </a:r>
            <a:r>
              <a:rPr lang="es-ES" dirty="0" err="1"/>
              <a:t>on</a:t>
            </a:r>
            <a:r>
              <a:rPr lang="es-ES" dirty="0"/>
              <a:t> </a:t>
            </a:r>
            <a:r>
              <a:rPr lang="es-ES" dirty="0" err="1"/>
              <a:t>multiple</a:t>
            </a:r>
            <a:r>
              <a:rPr lang="es-ES" dirty="0"/>
              <a:t> hosts.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go</a:t>
            </a:r>
            <a:r>
              <a:rPr lang="es-ES" dirty="0"/>
              <a:t> </a:t>
            </a:r>
            <a:r>
              <a:rPr lang="es-ES" dirty="0" err="1"/>
              <a:t>beyond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management</a:t>
            </a:r>
            <a:r>
              <a:rPr lang="es-ES" dirty="0"/>
              <a:t> of individual </a:t>
            </a:r>
            <a:r>
              <a:rPr lang="es-ES" dirty="0" err="1"/>
              <a:t>containers</a:t>
            </a:r>
            <a:r>
              <a:rPr lang="es-ES" dirty="0"/>
              <a:t>, </a:t>
            </a:r>
            <a:r>
              <a:rPr lang="es-ES" dirty="0" err="1"/>
              <a:t>we</a:t>
            </a:r>
            <a:r>
              <a:rPr lang="es-ES" dirty="0"/>
              <a:t> </a:t>
            </a:r>
            <a:r>
              <a:rPr lang="es-ES" dirty="0" err="1"/>
              <a:t>must</a:t>
            </a:r>
            <a:r>
              <a:rPr lang="es-ES" dirty="0"/>
              <a:t> </a:t>
            </a:r>
            <a:r>
              <a:rPr lang="es-ES" dirty="0" err="1"/>
              <a:t>turn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orchestration</a:t>
            </a:r>
            <a:r>
              <a:rPr lang="es-ES" dirty="0"/>
              <a:t> </a:t>
            </a:r>
            <a:r>
              <a:rPr lang="es-ES" dirty="0" err="1"/>
              <a:t>tools</a:t>
            </a:r>
            <a:r>
              <a:rPr lang="es-ES" dirty="0"/>
              <a:t>.</a:t>
            </a:r>
          </a:p>
          <a:p>
            <a:endParaRPr lang="es-ES" dirty="0"/>
          </a:p>
          <a:p>
            <a:r>
              <a:rPr lang="es-ES" dirty="0" err="1"/>
              <a:t>Orchestration</a:t>
            </a:r>
            <a:r>
              <a:rPr lang="es-ES" dirty="0"/>
              <a:t> </a:t>
            </a:r>
            <a:r>
              <a:rPr lang="es-ES" dirty="0" err="1"/>
              <a:t>tools</a:t>
            </a:r>
            <a:r>
              <a:rPr lang="es-ES" dirty="0"/>
              <a:t> </a:t>
            </a:r>
            <a:r>
              <a:rPr lang="es-ES" dirty="0" err="1"/>
              <a:t>extend</a:t>
            </a:r>
            <a:r>
              <a:rPr lang="es-ES" dirty="0"/>
              <a:t> </a:t>
            </a:r>
            <a:r>
              <a:rPr lang="es-ES" dirty="0" err="1"/>
              <a:t>lifecycle</a:t>
            </a:r>
            <a:r>
              <a:rPr lang="es-ES" dirty="0"/>
              <a:t> </a:t>
            </a:r>
            <a:r>
              <a:rPr lang="es-ES" dirty="0" err="1"/>
              <a:t>management</a:t>
            </a:r>
            <a:r>
              <a:rPr lang="es-ES" dirty="0"/>
              <a:t> </a:t>
            </a:r>
            <a:r>
              <a:rPr lang="es-ES" dirty="0" err="1"/>
              <a:t>capabilities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complex</a:t>
            </a:r>
            <a:r>
              <a:rPr lang="es-ES" dirty="0"/>
              <a:t>, </a:t>
            </a:r>
            <a:r>
              <a:rPr lang="es-ES" dirty="0" err="1"/>
              <a:t>multi-container</a:t>
            </a:r>
            <a:r>
              <a:rPr lang="es-ES" dirty="0"/>
              <a:t> </a:t>
            </a:r>
            <a:r>
              <a:rPr lang="es-ES" dirty="0" err="1"/>
              <a:t>workloads</a:t>
            </a:r>
            <a:r>
              <a:rPr lang="es-ES" dirty="0"/>
              <a:t> </a:t>
            </a:r>
            <a:r>
              <a:rPr lang="es-ES" dirty="0" err="1"/>
              <a:t>deployed</a:t>
            </a:r>
            <a:r>
              <a:rPr lang="es-ES" dirty="0"/>
              <a:t> </a:t>
            </a:r>
            <a:r>
              <a:rPr lang="es-ES" dirty="0" err="1"/>
              <a:t>on</a:t>
            </a:r>
            <a:r>
              <a:rPr lang="es-ES" dirty="0"/>
              <a:t> a </a:t>
            </a:r>
            <a:r>
              <a:rPr lang="es-ES" dirty="0" err="1"/>
              <a:t>cluster</a:t>
            </a:r>
            <a:r>
              <a:rPr lang="es-ES" dirty="0"/>
              <a:t> of machines.</a:t>
            </a:r>
          </a:p>
          <a:p>
            <a:endParaRPr lang="es-ES" dirty="0"/>
          </a:p>
          <a:p>
            <a:r>
              <a:rPr lang="es-ES" dirty="0" err="1"/>
              <a:t>By</a:t>
            </a:r>
            <a:r>
              <a:rPr lang="es-ES" dirty="0"/>
              <a:t> </a:t>
            </a:r>
            <a:r>
              <a:rPr lang="es-ES" dirty="0" err="1"/>
              <a:t>abstracting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host </a:t>
            </a:r>
            <a:r>
              <a:rPr lang="es-ES" dirty="0" err="1"/>
              <a:t>infrastructure</a:t>
            </a:r>
            <a:r>
              <a:rPr lang="es-ES" dirty="0"/>
              <a:t>, </a:t>
            </a:r>
            <a:r>
              <a:rPr lang="es-ES" dirty="0" err="1"/>
              <a:t>orchestration</a:t>
            </a:r>
            <a:r>
              <a:rPr lang="es-ES" dirty="0"/>
              <a:t> </a:t>
            </a:r>
            <a:r>
              <a:rPr lang="es-ES" dirty="0" err="1"/>
              <a:t>tools</a:t>
            </a:r>
            <a:r>
              <a:rPr lang="es-ES" dirty="0"/>
              <a:t> </a:t>
            </a:r>
            <a:r>
              <a:rPr lang="es-ES" dirty="0" err="1"/>
              <a:t>allow</a:t>
            </a:r>
            <a:r>
              <a:rPr lang="es-ES" dirty="0"/>
              <a:t> </a:t>
            </a:r>
            <a:r>
              <a:rPr lang="es-ES" dirty="0" err="1"/>
              <a:t>users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treat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entire</a:t>
            </a:r>
            <a:r>
              <a:rPr lang="es-ES" dirty="0"/>
              <a:t> </a:t>
            </a:r>
            <a:r>
              <a:rPr lang="es-ES" dirty="0" err="1"/>
              <a:t>cluster</a:t>
            </a:r>
            <a:r>
              <a:rPr lang="es-ES" dirty="0"/>
              <a:t> as a single </a:t>
            </a:r>
            <a:r>
              <a:rPr lang="es-ES" dirty="0" err="1"/>
              <a:t>deployment</a:t>
            </a:r>
            <a:r>
              <a:rPr lang="es-ES" dirty="0"/>
              <a:t> target.</a:t>
            </a:r>
          </a:p>
          <a:p>
            <a:endParaRPr lang="es-ES" dirty="0"/>
          </a:p>
          <a:p>
            <a:r>
              <a:rPr lang="es-ES" b="1" dirty="0" err="1"/>
              <a:t>Scheduling</a:t>
            </a:r>
            <a:endParaRPr lang="es-ES" b="1" dirty="0"/>
          </a:p>
          <a:p>
            <a:r>
              <a:rPr lang="es-ES" dirty="0" err="1"/>
              <a:t>Deals</a:t>
            </a:r>
            <a:r>
              <a:rPr lang="es-ES" baseline="0" dirty="0"/>
              <a:t> </a:t>
            </a:r>
            <a:r>
              <a:rPr lang="es-ES" dirty="0" err="1"/>
              <a:t>with</a:t>
            </a:r>
            <a:r>
              <a:rPr lang="es-ES" dirty="0"/>
              <a:t> </a:t>
            </a:r>
            <a:r>
              <a:rPr lang="es-ES" dirty="0" err="1"/>
              <a:t>negotiating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placement</a:t>
            </a:r>
            <a:r>
              <a:rPr lang="es-ES" dirty="0"/>
              <a:t> of </a:t>
            </a:r>
            <a:r>
              <a:rPr lang="es-ES" dirty="0" err="1"/>
              <a:t>containers</a:t>
            </a:r>
            <a:r>
              <a:rPr lang="es-ES" dirty="0"/>
              <a:t> </a:t>
            </a:r>
            <a:r>
              <a:rPr lang="es-ES" dirty="0" err="1"/>
              <a:t>within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cluster</a:t>
            </a:r>
            <a:r>
              <a:rPr lang="es-ES" dirty="0"/>
              <a:t> and </a:t>
            </a:r>
            <a:r>
              <a:rPr lang="es-ES" dirty="0" err="1"/>
              <a:t>launching</a:t>
            </a:r>
            <a:r>
              <a:rPr lang="es-ES" dirty="0"/>
              <a:t> </a:t>
            </a:r>
            <a:r>
              <a:rPr lang="es-ES" dirty="0" err="1"/>
              <a:t>them</a:t>
            </a:r>
            <a:r>
              <a:rPr lang="es-ES" dirty="0"/>
              <a:t>. </a:t>
            </a:r>
            <a:r>
              <a:rPr lang="es-ES" dirty="0" err="1"/>
              <a:t>This</a:t>
            </a:r>
            <a:r>
              <a:rPr lang="es-ES" dirty="0"/>
              <a:t> </a:t>
            </a:r>
            <a:r>
              <a:rPr lang="es-ES" dirty="0" err="1"/>
              <a:t>process</a:t>
            </a:r>
            <a:r>
              <a:rPr lang="es-ES" dirty="0"/>
              <a:t> </a:t>
            </a:r>
            <a:r>
              <a:rPr lang="es-ES" dirty="0" err="1"/>
              <a:t>involves</a:t>
            </a:r>
            <a:r>
              <a:rPr lang="es-ES" dirty="0"/>
              <a:t> </a:t>
            </a:r>
            <a:r>
              <a:rPr lang="es-ES" dirty="0" err="1"/>
              <a:t>selecting</a:t>
            </a:r>
            <a:r>
              <a:rPr lang="es-ES" dirty="0"/>
              <a:t> </a:t>
            </a:r>
            <a:r>
              <a:rPr lang="es-ES" dirty="0" err="1"/>
              <a:t>an</a:t>
            </a:r>
            <a:r>
              <a:rPr lang="es-ES" dirty="0"/>
              <a:t> </a:t>
            </a:r>
            <a:r>
              <a:rPr lang="es-ES" dirty="0" err="1"/>
              <a:t>appropriate</a:t>
            </a:r>
            <a:r>
              <a:rPr lang="es-ES" dirty="0"/>
              <a:t> host </a:t>
            </a:r>
            <a:r>
              <a:rPr lang="es-ES" dirty="0" err="1"/>
              <a:t>based</a:t>
            </a:r>
            <a:r>
              <a:rPr lang="es-ES" dirty="0"/>
              <a:t> </a:t>
            </a:r>
            <a:r>
              <a:rPr lang="es-ES" dirty="0" err="1"/>
              <a:t>on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configuration</a:t>
            </a:r>
            <a:r>
              <a:rPr lang="es-ES" dirty="0"/>
              <a:t>. </a:t>
            </a:r>
          </a:p>
          <a:p>
            <a:endParaRPr lang="es-ES" dirty="0"/>
          </a:p>
          <a:p>
            <a:r>
              <a:rPr lang="es-ES" b="1" dirty="0" err="1"/>
              <a:t>Discovery</a:t>
            </a:r>
            <a:endParaRPr lang="es-ES" b="1" dirty="0"/>
          </a:p>
          <a:p>
            <a:r>
              <a:rPr lang="es-ES" dirty="0"/>
              <a:t>In a </a:t>
            </a:r>
            <a:r>
              <a:rPr lang="es-ES" dirty="0" err="1"/>
              <a:t>distributed</a:t>
            </a:r>
            <a:r>
              <a:rPr lang="es-ES" dirty="0"/>
              <a:t> </a:t>
            </a:r>
            <a:r>
              <a:rPr lang="es-ES" dirty="0" err="1"/>
              <a:t>deployment</a:t>
            </a:r>
            <a:r>
              <a:rPr lang="es-ES" dirty="0"/>
              <a:t> </a:t>
            </a:r>
            <a:r>
              <a:rPr lang="es-ES" dirty="0" err="1"/>
              <a:t>consisting</a:t>
            </a:r>
            <a:r>
              <a:rPr lang="es-ES" dirty="0"/>
              <a:t> of </a:t>
            </a:r>
            <a:r>
              <a:rPr lang="es-ES" dirty="0" err="1"/>
              <a:t>containers</a:t>
            </a:r>
            <a:r>
              <a:rPr lang="es-ES" dirty="0"/>
              <a:t> </a:t>
            </a:r>
            <a:r>
              <a:rPr lang="es-ES" dirty="0" err="1"/>
              <a:t>running</a:t>
            </a:r>
            <a:r>
              <a:rPr lang="es-ES" dirty="0"/>
              <a:t> </a:t>
            </a:r>
            <a:r>
              <a:rPr lang="es-ES" dirty="0" err="1"/>
              <a:t>on</a:t>
            </a:r>
            <a:r>
              <a:rPr lang="es-ES" dirty="0"/>
              <a:t> </a:t>
            </a:r>
            <a:r>
              <a:rPr lang="es-ES" dirty="0" err="1"/>
              <a:t>multiple</a:t>
            </a:r>
            <a:r>
              <a:rPr lang="es-ES" dirty="0"/>
              <a:t> hosts, </a:t>
            </a:r>
            <a:r>
              <a:rPr lang="es-ES" dirty="0" err="1"/>
              <a:t>container</a:t>
            </a:r>
            <a:r>
              <a:rPr lang="es-ES" dirty="0"/>
              <a:t> </a:t>
            </a:r>
            <a:r>
              <a:rPr lang="es-ES" dirty="0" err="1"/>
              <a:t>discovery</a:t>
            </a:r>
            <a:r>
              <a:rPr lang="es-ES" dirty="0"/>
              <a:t> </a:t>
            </a:r>
            <a:r>
              <a:rPr lang="es-ES" dirty="0" err="1"/>
              <a:t>becomes</a:t>
            </a:r>
            <a:r>
              <a:rPr lang="es-ES" dirty="0"/>
              <a:t> </a:t>
            </a:r>
            <a:r>
              <a:rPr lang="es-ES" dirty="0" err="1"/>
              <a:t>critical</a:t>
            </a:r>
            <a:r>
              <a:rPr lang="es-ES" dirty="0"/>
              <a:t>. Web servers </a:t>
            </a:r>
            <a:r>
              <a:rPr lang="es-ES" dirty="0" err="1"/>
              <a:t>need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dynamically</a:t>
            </a:r>
            <a:r>
              <a:rPr lang="es-ES" dirty="0"/>
              <a:t> </a:t>
            </a:r>
            <a:r>
              <a:rPr lang="es-ES" dirty="0" err="1"/>
              <a:t>discover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database</a:t>
            </a:r>
            <a:r>
              <a:rPr lang="es-ES" dirty="0"/>
              <a:t> servers, and load </a:t>
            </a:r>
            <a:r>
              <a:rPr lang="es-ES" dirty="0" err="1"/>
              <a:t>balancers</a:t>
            </a:r>
            <a:r>
              <a:rPr lang="es-ES" dirty="0"/>
              <a:t> </a:t>
            </a:r>
            <a:r>
              <a:rPr lang="es-ES" dirty="0" err="1"/>
              <a:t>need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discover</a:t>
            </a:r>
            <a:r>
              <a:rPr lang="es-ES" dirty="0"/>
              <a:t> and </a:t>
            </a:r>
            <a:r>
              <a:rPr lang="es-ES" dirty="0" err="1"/>
              <a:t>register</a:t>
            </a:r>
            <a:r>
              <a:rPr lang="es-ES" dirty="0"/>
              <a:t> web servers. </a:t>
            </a:r>
            <a:r>
              <a:rPr lang="es-ES" dirty="0" err="1"/>
              <a:t>Orchestration</a:t>
            </a:r>
            <a:r>
              <a:rPr lang="es-ES" dirty="0"/>
              <a:t> </a:t>
            </a:r>
            <a:r>
              <a:rPr lang="es-ES" dirty="0" err="1"/>
              <a:t>tools</a:t>
            </a:r>
            <a:r>
              <a:rPr lang="es-ES" dirty="0"/>
              <a:t> </a:t>
            </a:r>
            <a:r>
              <a:rPr lang="es-ES" dirty="0" err="1"/>
              <a:t>provide</a:t>
            </a:r>
            <a:r>
              <a:rPr lang="es-ES" dirty="0"/>
              <a:t>, </a:t>
            </a:r>
            <a:r>
              <a:rPr lang="es-ES" dirty="0" err="1"/>
              <a:t>or</a:t>
            </a:r>
            <a:r>
              <a:rPr lang="es-ES" dirty="0"/>
              <a:t> </a:t>
            </a:r>
            <a:r>
              <a:rPr lang="es-ES" dirty="0" err="1"/>
              <a:t>expect</a:t>
            </a:r>
            <a:r>
              <a:rPr lang="es-ES" dirty="0"/>
              <a:t>, a </a:t>
            </a:r>
            <a:r>
              <a:rPr lang="es-ES" dirty="0" err="1"/>
              <a:t>distributed</a:t>
            </a:r>
            <a:r>
              <a:rPr lang="es-ES" dirty="0"/>
              <a:t> </a:t>
            </a:r>
            <a:r>
              <a:rPr lang="es-ES" dirty="0" err="1"/>
              <a:t>key-value</a:t>
            </a:r>
            <a:r>
              <a:rPr lang="es-ES" dirty="0"/>
              <a:t> </a:t>
            </a:r>
            <a:r>
              <a:rPr lang="es-ES" dirty="0" err="1"/>
              <a:t>store</a:t>
            </a:r>
            <a:r>
              <a:rPr lang="es-ES" dirty="0"/>
              <a:t>, a </a:t>
            </a:r>
            <a:r>
              <a:rPr lang="es-ES" dirty="0" err="1"/>
              <a:t>lightweight</a:t>
            </a:r>
            <a:r>
              <a:rPr lang="es-ES" dirty="0"/>
              <a:t> DNS </a:t>
            </a:r>
            <a:r>
              <a:rPr lang="es-ES" dirty="0" err="1"/>
              <a:t>or</a:t>
            </a:r>
            <a:r>
              <a:rPr lang="es-ES" dirty="0"/>
              <a:t> </a:t>
            </a:r>
            <a:r>
              <a:rPr lang="es-ES" dirty="0" err="1"/>
              <a:t>some</a:t>
            </a:r>
            <a:r>
              <a:rPr lang="es-ES" dirty="0"/>
              <a:t> </a:t>
            </a:r>
            <a:r>
              <a:rPr lang="es-ES" dirty="0" err="1"/>
              <a:t>other</a:t>
            </a:r>
            <a:r>
              <a:rPr lang="es-ES" dirty="0"/>
              <a:t> </a:t>
            </a:r>
            <a:r>
              <a:rPr lang="es-ES" dirty="0" err="1"/>
              <a:t>mechanism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enable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discovery</a:t>
            </a:r>
            <a:r>
              <a:rPr lang="es-ES" dirty="0"/>
              <a:t> of </a:t>
            </a:r>
            <a:r>
              <a:rPr lang="es-ES" dirty="0" err="1"/>
              <a:t>containers</a:t>
            </a:r>
            <a:r>
              <a:rPr lang="es-ES" dirty="0"/>
              <a:t>.</a:t>
            </a:r>
          </a:p>
          <a:p>
            <a:endParaRPr lang="es-ES" dirty="0"/>
          </a:p>
          <a:p>
            <a:r>
              <a:rPr lang="es-ES" b="1" dirty="0"/>
              <a:t>Rules and </a:t>
            </a:r>
            <a:r>
              <a:rPr lang="es-ES" b="1" dirty="0" err="1"/>
              <a:t>Constraints</a:t>
            </a:r>
            <a:endParaRPr lang="es-ES" b="1" dirty="0"/>
          </a:p>
          <a:p>
            <a:r>
              <a:rPr lang="es-ES" dirty="0" err="1"/>
              <a:t>Workloads</a:t>
            </a:r>
            <a:r>
              <a:rPr lang="es-ES" dirty="0"/>
              <a:t> </a:t>
            </a:r>
            <a:r>
              <a:rPr lang="es-ES" dirty="0" err="1"/>
              <a:t>often</a:t>
            </a:r>
            <a:r>
              <a:rPr lang="es-ES" dirty="0"/>
              <a:t> </a:t>
            </a:r>
            <a:r>
              <a:rPr lang="es-ES" dirty="0" err="1"/>
              <a:t>have</a:t>
            </a:r>
            <a:r>
              <a:rPr lang="es-ES" dirty="0"/>
              <a:t> </a:t>
            </a:r>
            <a:r>
              <a:rPr lang="es-ES" dirty="0" err="1"/>
              <a:t>special</a:t>
            </a:r>
            <a:r>
              <a:rPr lang="es-ES" dirty="0"/>
              <a:t> </a:t>
            </a:r>
            <a:r>
              <a:rPr lang="es-ES" dirty="0" err="1"/>
              <a:t>policies</a:t>
            </a:r>
            <a:r>
              <a:rPr lang="es-ES" dirty="0"/>
              <a:t> </a:t>
            </a:r>
            <a:r>
              <a:rPr lang="es-ES" dirty="0" err="1"/>
              <a:t>or</a:t>
            </a:r>
            <a:r>
              <a:rPr lang="es-ES" dirty="0"/>
              <a:t> </a:t>
            </a:r>
            <a:r>
              <a:rPr lang="es-ES" dirty="0" err="1"/>
              <a:t>requirements</a:t>
            </a:r>
            <a:r>
              <a:rPr lang="es-ES" dirty="0"/>
              <a:t> </a:t>
            </a:r>
            <a:r>
              <a:rPr lang="es-ES" dirty="0" err="1"/>
              <a:t>for</a:t>
            </a:r>
            <a:r>
              <a:rPr lang="es-ES" dirty="0"/>
              <a:t> host </a:t>
            </a:r>
            <a:r>
              <a:rPr lang="es-ES" dirty="0" err="1"/>
              <a:t>placement</a:t>
            </a:r>
            <a:r>
              <a:rPr lang="es-ES" dirty="0"/>
              <a:t>, performance and </a:t>
            </a:r>
            <a:r>
              <a:rPr lang="es-ES" dirty="0" err="1"/>
              <a:t>high</a:t>
            </a:r>
            <a:r>
              <a:rPr lang="es-ES" dirty="0"/>
              <a:t> </a:t>
            </a:r>
            <a:r>
              <a:rPr lang="es-ES" dirty="0" err="1"/>
              <a:t>availability</a:t>
            </a:r>
            <a:r>
              <a:rPr lang="es-ES" dirty="0"/>
              <a:t>.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example</a:t>
            </a:r>
            <a:r>
              <a:rPr lang="es-ES" dirty="0"/>
              <a:t>, </a:t>
            </a:r>
            <a:r>
              <a:rPr lang="es-ES" dirty="0" err="1"/>
              <a:t>it’s</a:t>
            </a:r>
            <a:r>
              <a:rPr lang="es-ES" dirty="0"/>
              <a:t> </a:t>
            </a:r>
            <a:r>
              <a:rPr lang="es-ES" dirty="0" err="1"/>
              <a:t>pointless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provision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master and </a:t>
            </a:r>
            <a:r>
              <a:rPr lang="es-ES" dirty="0" err="1"/>
              <a:t>slave</a:t>
            </a:r>
            <a:r>
              <a:rPr lang="es-ES" dirty="0"/>
              <a:t> </a:t>
            </a:r>
            <a:r>
              <a:rPr lang="es-ES" dirty="0" err="1"/>
              <a:t>database</a:t>
            </a:r>
            <a:r>
              <a:rPr lang="es-ES" dirty="0"/>
              <a:t> </a:t>
            </a:r>
            <a:r>
              <a:rPr lang="es-ES" dirty="0" err="1"/>
              <a:t>container</a:t>
            </a:r>
            <a:r>
              <a:rPr lang="es-ES" dirty="0"/>
              <a:t> </a:t>
            </a:r>
            <a:r>
              <a:rPr lang="es-ES" dirty="0" err="1"/>
              <a:t>on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same</a:t>
            </a:r>
            <a:r>
              <a:rPr lang="es-ES" dirty="0"/>
              <a:t> host; </a:t>
            </a:r>
            <a:r>
              <a:rPr lang="es-ES" dirty="0" err="1"/>
              <a:t>it</a:t>
            </a:r>
            <a:r>
              <a:rPr lang="es-ES" dirty="0"/>
              <a:t> </a:t>
            </a:r>
            <a:r>
              <a:rPr lang="es-ES" dirty="0" err="1"/>
              <a:t>defeats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purpose</a:t>
            </a:r>
            <a:r>
              <a:rPr lang="es-ES" dirty="0"/>
              <a:t>. </a:t>
            </a:r>
            <a:r>
              <a:rPr lang="es-ES" dirty="0" err="1"/>
              <a:t>Similarly</a:t>
            </a:r>
            <a:r>
              <a:rPr lang="es-ES" dirty="0"/>
              <a:t>, </a:t>
            </a:r>
            <a:r>
              <a:rPr lang="es-ES" dirty="0" err="1"/>
              <a:t>it</a:t>
            </a:r>
            <a:r>
              <a:rPr lang="es-ES" dirty="0"/>
              <a:t> </a:t>
            </a:r>
            <a:r>
              <a:rPr lang="es-ES" dirty="0" err="1"/>
              <a:t>may</a:t>
            </a:r>
            <a:r>
              <a:rPr lang="es-ES" dirty="0"/>
              <a:t> be a </a:t>
            </a:r>
            <a:r>
              <a:rPr lang="es-ES" dirty="0" err="1"/>
              <a:t>good</a:t>
            </a:r>
            <a:r>
              <a:rPr lang="es-ES" dirty="0"/>
              <a:t> idea </a:t>
            </a:r>
            <a:r>
              <a:rPr lang="es-ES" dirty="0" err="1"/>
              <a:t>to</a:t>
            </a:r>
            <a:r>
              <a:rPr lang="es-ES" dirty="0"/>
              <a:t> place in-</a:t>
            </a:r>
            <a:r>
              <a:rPr lang="es-ES" dirty="0" err="1"/>
              <a:t>memory</a:t>
            </a:r>
            <a:r>
              <a:rPr lang="es-ES" dirty="0"/>
              <a:t> cache </a:t>
            </a:r>
            <a:r>
              <a:rPr lang="es-ES" dirty="0" err="1"/>
              <a:t>on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same</a:t>
            </a:r>
            <a:r>
              <a:rPr lang="es-ES" dirty="0"/>
              <a:t> host as </a:t>
            </a:r>
            <a:r>
              <a:rPr lang="es-ES" dirty="0" err="1"/>
              <a:t>the</a:t>
            </a:r>
            <a:r>
              <a:rPr lang="es-ES" dirty="0"/>
              <a:t> web server. </a:t>
            </a:r>
            <a:r>
              <a:rPr lang="es-ES" dirty="0" err="1"/>
              <a:t>Orchestration</a:t>
            </a:r>
            <a:r>
              <a:rPr lang="es-ES" dirty="0"/>
              <a:t> </a:t>
            </a:r>
            <a:r>
              <a:rPr lang="es-ES" dirty="0" err="1"/>
              <a:t>tools</a:t>
            </a:r>
            <a:r>
              <a:rPr lang="es-ES" dirty="0"/>
              <a:t> </a:t>
            </a:r>
            <a:r>
              <a:rPr lang="es-ES" dirty="0" err="1"/>
              <a:t>support</a:t>
            </a:r>
            <a:r>
              <a:rPr lang="es-ES" dirty="0"/>
              <a:t> </a:t>
            </a:r>
            <a:r>
              <a:rPr lang="es-ES" dirty="0" err="1"/>
              <a:t>mechanisms</a:t>
            </a:r>
            <a:r>
              <a:rPr lang="es-ES" dirty="0"/>
              <a:t>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defining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affinity</a:t>
            </a:r>
            <a:r>
              <a:rPr lang="es-ES" dirty="0"/>
              <a:t> and </a:t>
            </a:r>
            <a:r>
              <a:rPr lang="es-ES" dirty="0" err="1"/>
              <a:t>constraints</a:t>
            </a:r>
            <a:r>
              <a:rPr lang="es-ES" dirty="0"/>
              <a:t> of </a:t>
            </a:r>
            <a:r>
              <a:rPr lang="es-ES" dirty="0" err="1"/>
              <a:t>container</a:t>
            </a:r>
            <a:r>
              <a:rPr lang="es-ES" dirty="0"/>
              <a:t> </a:t>
            </a:r>
            <a:r>
              <a:rPr lang="es-ES" dirty="0" err="1"/>
              <a:t>placement</a:t>
            </a:r>
            <a:r>
              <a:rPr lang="es-ES" dirty="0"/>
              <a:t>.</a:t>
            </a:r>
          </a:p>
          <a:p>
            <a:endParaRPr lang="es-ES" dirty="0"/>
          </a:p>
          <a:p>
            <a:r>
              <a:rPr lang="es-ES" b="1" dirty="0" err="1"/>
              <a:t>Health</a:t>
            </a:r>
            <a:r>
              <a:rPr lang="es-ES" b="1" dirty="0"/>
              <a:t> </a:t>
            </a:r>
            <a:r>
              <a:rPr lang="es-ES" b="1" dirty="0" err="1"/>
              <a:t>Monitoring</a:t>
            </a:r>
            <a:endParaRPr lang="es-ES" b="1" dirty="0"/>
          </a:p>
          <a:p>
            <a:r>
              <a:rPr lang="es-ES" dirty="0" err="1"/>
              <a:t>Since</a:t>
            </a:r>
            <a:r>
              <a:rPr lang="es-ES" dirty="0"/>
              <a:t> </a:t>
            </a:r>
            <a:r>
              <a:rPr lang="es-ES" dirty="0" err="1"/>
              <a:t>orchestration</a:t>
            </a:r>
            <a:r>
              <a:rPr lang="es-ES" dirty="0"/>
              <a:t> </a:t>
            </a:r>
            <a:r>
              <a:rPr lang="es-ES" dirty="0" err="1"/>
              <a:t>tools</a:t>
            </a:r>
            <a:r>
              <a:rPr lang="es-ES" dirty="0"/>
              <a:t> are </a:t>
            </a:r>
            <a:r>
              <a:rPr lang="es-ES" dirty="0" err="1"/>
              <a:t>aware</a:t>
            </a:r>
            <a:r>
              <a:rPr lang="es-ES" dirty="0"/>
              <a:t> of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desired</a:t>
            </a:r>
            <a:r>
              <a:rPr lang="es-ES" dirty="0"/>
              <a:t> </a:t>
            </a:r>
            <a:r>
              <a:rPr lang="es-ES" dirty="0" err="1"/>
              <a:t>configuration</a:t>
            </a:r>
            <a:r>
              <a:rPr lang="es-ES" dirty="0"/>
              <a:t> of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system</a:t>
            </a:r>
            <a:r>
              <a:rPr lang="es-ES" dirty="0"/>
              <a:t>, </a:t>
            </a:r>
            <a:r>
              <a:rPr lang="es-ES" dirty="0" err="1"/>
              <a:t>they</a:t>
            </a:r>
            <a:r>
              <a:rPr lang="es-ES" dirty="0"/>
              <a:t> are </a:t>
            </a:r>
            <a:r>
              <a:rPr lang="es-ES" dirty="0" err="1"/>
              <a:t>uniquely</a:t>
            </a:r>
            <a:r>
              <a:rPr lang="es-ES" dirty="0"/>
              <a:t> </a:t>
            </a:r>
            <a:r>
              <a:rPr lang="es-ES" dirty="0" err="1"/>
              <a:t>able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track</a:t>
            </a:r>
            <a:r>
              <a:rPr lang="es-ES" dirty="0"/>
              <a:t> and monitor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health</a:t>
            </a:r>
            <a:r>
              <a:rPr lang="es-ES" dirty="0"/>
              <a:t> of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system’s</a:t>
            </a:r>
            <a:r>
              <a:rPr lang="es-ES" dirty="0"/>
              <a:t> </a:t>
            </a:r>
            <a:r>
              <a:rPr lang="es-ES" dirty="0" err="1"/>
              <a:t>containers</a:t>
            </a:r>
            <a:r>
              <a:rPr lang="es-ES" dirty="0"/>
              <a:t> and hosts. In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event</a:t>
            </a:r>
            <a:r>
              <a:rPr lang="es-ES" dirty="0"/>
              <a:t> of host </a:t>
            </a:r>
            <a:r>
              <a:rPr lang="es-ES" dirty="0" err="1"/>
              <a:t>failure</a:t>
            </a:r>
            <a:r>
              <a:rPr lang="es-ES" dirty="0"/>
              <a:t>,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tools</a:t>
            </a:r>
            <a:r>
              <a:rPr lang="es-ES" dirty="0"/>
              <a:t> can </a:t>
            </a:r>
            <a:r>
              <a:rPr lang="es-ES" dirty="0" err="1"/>
              <a:t>relocate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container</a:t>
            </a:r>
            <a:r>
              <a:rPr lang="es-ES" dirty="0"/>
              <a:t>. </a:t>
            </a:r>
            <a:r>
              <a:rPr lang="es-ES" dirty="0" err="1"/>
              <a:t>Similarly</a:t>
            </a:r>
            <a:r>
              <a:rPr lang="es-ES" dirty="0"/>
              <a:t>, </a:t>
            </a:r>
            <a:r>
              <a:rPr lang="es-ES" dirty="0" err="1"/>
              <a:t>when</a:t>
            </a:r>
            <a:r>
              <a:rPr lang="es-ES" dirty="0"/>
              <a:t> a </a:t>
            </a:r>
            <a:r>
              <a:rPr lang="es-ES" dirty="0" err="1"/>
              <a:t>container</a:t>
            </a:r>
            <a:r>
              <a:rPr lang="es-ES" dirty="0"/>
              <a:t> </a:t>
            </a:r>
            <a:r>
              <a:rPr lang="es-ES" dirty="0" err="1"/>
              <a:t>crashes</a:t>
            </a:r>
            <a:r>
              <a:rPr lang="es-ES" dirty="0"/>
              <a:t>, </a:t>
            </a:r>
            <a:r>
              <a:rPr lang="es-ES" dirty="0" err="1"/>
              <a:t>orchestration</a:t>
            </a:r>
            <a:r>
              <a:rPr lang="es-ES" dirty="0"/>
              <a:t> </a:t>
            </a:r>
            <a:r>
              <a:rPr lang="es-ES" dirty="0" err="1"/>
              <a:t>tools</a:t>
            </a:r>
            <a:r>
              <a:rPr lang="es-ES" dirty="0"/>
              <a:t> can </a:t>
            </a:r>
            <a:r>
              <a:rPr lang="es-ES" dirty="0" err="1"/>
              <a:t>launch</a:t>
            </a:r>
            <a:r>
              <a:rPr lang="es-ES" dirty="0"/>
              <a:t> a </a:t>
            </a:r>
            <a:r>
              <a:rPr lang="es-ES" dirty="0" err="1"/>
              <a:t>replacement</a:t>
            </a:r>
            <a:r>
              <a:rPr lang="es-ES" dirty="0"/>
              <a:t>. </a:t>
            </a:r>
            <a:r>
              <a:rPr lang="es-ES" dirty="0" err="1"/>
              <a:t>Orchestration</a:t>
            </a:r>
            <a:r>
              <a:rPr lang="es-ES" dirty="0"/>
              <a:t> </a:t>
            </a:r>
            <a:r>
              <a:rPr lang="es-ES" dirty="0" err="1"/>
              <a:t>tools</a:t>
            </a:r>
            <a:r>
              <a:rPr lang="es-ES" dirty="0"/>
              <a:t> </a:t>
            </a:r>
            <a:r>
              <a:rPr lang="es-ES" dirty="0" err="1"/>
              <a:t>ensure</a:t>
            </a:r>
            <a:r>
              <a:rPr lang="es-ES" dirty="0"/>
              <a:t> </a:t>
            </a:r>
            <a:r>
              <a:rPr lang="es-ES" dirty="0" err="1"/>
              <a:t>that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deployment</a:t>
            </a:r>
            <a:r>
              <a:rPr lang="es-ES" dirty="0"/>
              <a:t> </a:t>
            </a:r>
            <a:r>
              <a:rPr lang="es-ES" dirty="0" err="1"/>
              <a:t>always</a:t>
            </a:r>
            <a:r>
              <a:rPr lang="es-ES" dirty="0"/>
              <a:t> </a:t>
            </a:r>
            <a:r>
              <a:rPr lang="es-ES" dirty="0" err="1"/>
              <a:t>matches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desired</a:t>
            </a:r>
            <a:r>
              <a:rPr lang="es-ES" dirty="0"/>
              <a:t> </a:t>
            </a:r>
            <a:r>
              <a:rPr lang="es-ES" dirty="0" err="1"/>
              <a:t>state</a:t>
            </a:r>
            <a:r>
              <a:rPr lang="es-ES" dirty="0"/>
              <a:t> </a:t>
            </a:r>
            <a:r>
              <a:rPr lang="es-ES" dirty="0" err="1"/>
              <a:t>declared</a:t>
            </a:r>
            <a:r>
              <a:rPr lang="es-ES" dirty="0"/>
              <a:t> </a:t>
            </a:r>
            <a:r>
              <a:rPr lang="es-ES" dirty="0" err="1"/>
              <a:t>by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developer</a:t>
            </a:r>
            <a:r>
              <a:rPr lang="es-ES" dirty="0"/>
              <a:t> </a:t>
            </a:r>
            <a:r>
              <a:rPr lang="es-ES" dirty="0" err="1"/>
              <a:t>or</a:t>
            </a:r>
            <a:r>
              <a:rPr lang="es-ES" dirty="0"/>
              <a:t> </a:t>
            </a:r>
            <a:r>
              <a:rPr lang="es-ES" dirty="0" err="1"/>
              <a:t>operator</a:t>
            </a:r>
            <a:r>
              <a:rPr lang="es-E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C3A030-F2FB-F243-8174-E9FC6DBDC2F9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653112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/>
              <a:t>Marathon</a:t>
            </a:r>
            <a:r>
              <a:rPr lang="es-ES" dirty="0"/>
              <a:t>:</a:t>
            </a:r>
            <a:r>
              <a:rPr lang="es-ES" baseline="0" dirty="0"/>
              <a:t> </a:t>
            </a:r>
            <a:r>
              <a:rPr lang="es-ES" dirty="0"/>
              <a:t>A </a:t>
            </a:r>
            <a:r>
              <a:rPr lang="es-ES" dirty="0" err="1"/>
              <a:t>container</a:t>
            </a:r>
            <a:r>
              <a:rPr lang="es-ES" dirty="0"/>
              <a:t> </a:t>
            </a:r>
            <a:r>
              <a:rPr lang="es-ES" dirty="0" err="1"/>
              <a:t>orchestration</a:t>
            </a:r>
            <a:r>
              <a:rPr lang="es-ES" dirty="0"/>
              <a:t> </a:t>
            </a:r>
            <a:r>
              <a:rPr lang="es-ES" dirty="0" err="1"/>
              <a:t>platform</a:t>
            </a:r>
            <a:r>
              <a:rPr lang="es-ES" dirty="0"/>
              <a:t> (</a:t>
            </a:r>
            <a:r>
              <a:rPr lang="es-ES" dirty="0" err="1"/>
              <a:t>Mesos</a:t>
            </a:r>
            <a:r>
              <a:rPr lang="es-ES" baseline="0" dirty="0"/>
              <a:t> + </a:t>
            </a:r>
            <a:r>
              <a:rPr lang="es-ES" baseline="0" dirty="0" err="1"/>
              <a:t>Marathong</a:t>
            </a:r>
            <a:r>
              <a:rPr lang="es-ES" baseline="0" dirty="0"/>
              <a:t>)</a:t>
            </a:r>
          </a:p>
          <a:p>
            <a:r>
              <a:rPr lang="es-ES" baseline="0" dirty="0" err="1"/>
              <a:t>Mesos</a:t>
            </a:r>
            <a:r>
              <a:rPr lang="es-ES" baseline="0" dirty="0"/>
              <a:t>: Distribuir elásticamente aplicaciones y sistemas (tolerantes a fallos, alta disponibilidad)</a:t>
            </a:r>
            <a:endParaRPr lang="es-ES" dirty="0"/>
          </a:p>
          <a:p>
            <a:endParaRPr lang="es-ES" dirty="0"/>
          </a:p>
          <a:p>
            <a:r>
              <a:rPr lang="es-ES" dirty="0"/>
              <a:t>PAAS</a:t>
            </a:r>
          </a:p>
          <a:p>
            <a:pPr marL="171450" indent="-171450">
              <a:buFontTx/>
              <a:buChar char="-"/>
            </a:pPr>
            <a:r>
              <a:rPr lang="es-ES" baseline="0" dirty="0" err="1"/>
              <a:t>Azure</a:t>
            </a:r>
            <a:r>
              <a:rPr lang="es-ES" baseline="0" dirty="0"/>
              <a:t> </a:t>
            </a:r>
            <a:r>
              <a:rPr lang="es-ES" baseline="0" dirty="0" err="1"/>
              <a:t>Container</a:t>
            </a:r>
            <a:r>
              <a:rPr lang="es-ES" baseline="0" dirty="0"/>
              <a:t> </a:t>
            </a:r>
            <a:r>
              <a:rPr lang="es-ES" baseline="0" dirty="0" err="1"/>
              <a:t>Service</a:t>
            </a:r>
            <a:endParaRPr lang="es-ES" baseline="0" dirty="0"/>
          </a:p>
          <a:p>
            <a:pPr marL="171450" indent="-171450">
              <a:buFontTx/>
              <a:buChar char="-"/>
            </a:pPr>
            <a:r>
              <a:rPr lang="es-ES" dirty="0" err="1"/>
              <a:t>Bluemix</a:t>
            </a:r>
            <a:endParaRPr lang="es-ES" dirty="0"/>
          </a:p>
          <a:p>
            <a:pPr marL="171450" indent="-171450">
              <a:buFontTx/>
              <a:buChar char="-"/>
            </a:pPr>
            <a:r>
              <a:rPr lang="es-ES" dirty="0"/>
              <a:t>Amazon </a:t>
            </a:r>
            <a:r>
              <a:rPr lang="es-ES" dirty="0" err="1"/>
              <a:t>Container</a:t>
            </a:r>
            <a:r>
              <a:rPr lang="es-ES" dirty="0"/>
              <a:t> </a:t>
            </a:r>
            <a:r>
              <a:rPr lang="es-ES" dirty="0" err="1"/>
              <a:t>Service</a:t>
            </a:r>
            <a:endParaRPr lang="es-ES" dirty="0"/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s-ES" baseline="0" dirty="0"/>
              <a:t>Deis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C3A030-F2FB-F243-8174-E9FC6DBDC2F9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653112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C3A030-F2FB-F243-8174-E9FC6DBDC2F9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843168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http://</a:t>
            </a:r>
            <a:r>
              <a:rPr lang="es-ES" dirty="0" err="1"/>
              <a:t>kubernetes.io</a:t>
            </a:r>
            <a:r>
              <a:rPr lang="es-ES" dirty="0"/>
              <a:t>/</a:t>
            </a:r>
            <a:r>
              <a:rPr lang="es-ES" dirty="0" err="1"/>
              <a:t>docs</a:t>
            </a:r>
            <a:r>
              <a:rPr lang="es-ES" dirty="0"/>
              <a:t>/</a:t>
            </a:r>
            <a:r>
              <a:rPr lang="es-ES" dirty="0" err="1"/>
              <a:t>getting-started-guides</a:t>
            </a:r>
            <a:r>
              <a:rPr lang="es-ES" dirty="0"/>
              <a:t>/#</a:t>
            </a:r>
            <a:r>
              <a:rPr lang="es-ES" dirty="0" err="1"/>
              <a:t>turn-key-cloud-solutions</a:t>
            </a:r>
            <a:endParaRPr lang="es-ES" dirty="0"/>
          </a:p>
          <a:p>
            <a:endParaRPr lang="es-ES" dirty="0"/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Kubernetes celebrates its birthday every year on 21st July. Kubernetes 1.0 was released on July 21 2015, after being first announced to the public at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Dockercon in June 2014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C3A030-F2FB-F243-8174-E9FC6DBDC2F9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850778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Tiene más </a:t>
            </a:r>
            <a:r>
              <a:rPr lang="es-ES" dirty="0" err="1"/>
              <a:t>commits</a:t>
            </a:r>
            <a:r>
              <a:rPr lang="es-ES" dirty="0"/>
              <a:t> que </a:t>
            </a:r>
            <a:r>
              <a:rPr lang="es-ES" dirty="0" err="1"/>
              <a:t>Docker</a:t>
            </a:r>
            <a:r>
              <a:rPr lang="es-ES" dirty="0"/>
              <a:t> y muchísimos más que cualquier</a:t>
            </a:r>
            <a:r>
              <a:rPr lang="es-ES" baseline="0" dirty="0"/>
              <a:t> otra herramienta open </a:t>
            </a:r>
            <a:r>
              <a:rPr lang="es-ES" baseline="0" dirty="0" err="1"/>
              <a:t>source</a:t>
            </a:r>
            <a:r>
              <a:rPr lang="es-ES" baseline="0" dirty="0"/>
              <a:t>.</a:t>
            </a:r>
          </a:p>
          <a:p>
            <a:r>
              <a:rPr lang="es-ES" baseline="0" dirty="0"/>
              <a:t>Se encuentra entre los proyectos con más contribuciones de todo </a:t>
            </a:r>
            <a:r>
              <a:rPr lang="es-ES" baseline="0" dirty="0" err="1"/>
              <a:t>Github</a:t>
            </a:r>
            <a:r>
              <a:rPr lang="es-ES" baseline="0" dirty="0"/>
              <a:t>.</a:t>
            </a:r>
          </a:p>
          <a:p>
            <a:endParaRPr lang="es-ES" baseline="0" dirty="0"/>
          </a:p>
          <a:p>
            <a:endParaRPr lang="es-ES" baseline="0" dirty="0"/>
          </a:p>
          <a:p>
            <a:endParaRPr lang="es-ES" baseline="0" dirty="0"/>
          </a:p>
          <a:p>
            <a:r>
              <a:rPr lang="en-US" dirty="0">
                <a:hlinkClick r:id="rId3"/>
              </a:rPr>
              <a:t>https://octoverse.github.com/#top-and-trending-projects</a:t>
            </a: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C3A030-F2FB-F243-8174-E9FC6DBDC2F9}" type="slidenum">
              <a:rPr lang="es-ES" smtClean="0"/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703394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/>
              <a:t>RightScale</a:t>
            </a:r>
            <a:r>
              <a:rPr lang="es-ES" dirty="0"/>
              <a:t> cada año realiza una encuesta sobre la adopción de Cloud Computing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C3A030-F2FB-F243-8174-E9FC6DBDC2F9}" type="slidenum">
              <a:rPr lang="es-ES" smtClean="0"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770595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/>
              <a:t>Kubernetes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open </a:t>
            </a:r>
            <a:r>
              <a:rPr lang="es-ES" dirty="0" err="1"/>
              <a:t>source</a:t>
            </a:r>
            <a:r>
              <a:rPr lang="es-ES" dirty="0"/>
              <a:t> </a:t>
            </a:r>
            <a:r>
              <a:rPr lang="es-ES" dirty="0" err="1"/>
              <a:t>giving</a:t>
            </a:r>
            <a:r>
              <a:rPr lang="es-ES" dirty="0"/>
              <a:t> </a:t>
            </a:r>
            <a:r>
              <a:rPr lang="es-ES" dirty="0" err="1"/>
              <a:t>you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freedom</a:t>
            </a:r>
            <a:r>
              <a:rPr lang="es-ES" dirty="0"/>
              <a:t> to </a:t>
            </a:r>
            <a:r>
              <a:rPr lang="es-ES" dirty="0" err="1"/>
              <a:t>take</a:t>
            </a:r>
            <a:r>
              <a:rPr lang="es-ES" dirty="0"/>
              <a:t> </a:t>
            </a:r>
            <a:r>
              <a:rPr lang="es-ES" dirty="0" err="1"/>
              <a:t>advantage</a:t>
            </a:r>
            <a:r>
              <a:rPr lang="es-ES" dirty="0"/>
              <a:t> of </a:t>
            </a:r>
            <a:r>
              <a:rPr lang="es-ES" dirty="0" err="1"/>
              <a:t>on-premise</a:t>
            </a:r>
            <a:r>
              <a:rPr lang="es-ES" dirty="0"/>
              <a:t>, </a:t>
            </a:r>
            <a:r>
              <a:rPr lang="es-ES" dirty="0" err="1"/>
              <a:t>hybrid</a:t>
            </a:r>
            <a:r>
              <a:rPr lang="es-ES" dirty="0"/>
              <a:t>, </a:t>
            </a:r>
            <a:r>
              <a:rPr lang="es-ES" dirty="0" err="1"/>
              <a:t>or</a:t>
            </a:r>
            <a:r>
              <a:rPr lang="es-ES" dirty="0"/>
              <a:t> </a:t>
            </a:r>
            <a:r>
              <a:rPr lang="es-ES" dirty="0" err="1"/>
              <a:t>public</a:t>
            </a:r>
            <a:r>
              <a:rPr lang="es-ES" dirty="0"/>
              <a:t> </a:t>
            </a:r>
            <a:r>
              <a:rPr lang="es-ES" dirty="0" err="1"/>
              <a:t>cloud</a:t>
            </a:r>
            <a:r>
              <a:rPr lang="es-ES" dirty="0"/>
              <a:t> </a:t>
            </a:r>
            <a:r>
              <a:rPr lang="es-ES" dirty="0" err="1"/>
              <a:t>infrastructure</a:t>
            </a:r>
            <a:r>
              <a:rPr lang="es-ES" dirty="0"/>
              <a:t>, </a:t>
            </a:r>
            <a:r>
              <a:rPr lang="es-ES" dirty="0" err="1"/>
              <a:t>letting</a:t>
            </a:r>
            <a:r>
              <a:rPr lang="es-ES" dirty="0"/>
              <a:t> </a:t>
            </a:r>
            <a:r>
              <a:rPr lang="es-ES" dirty="0" err="1"/>
              <a:t>you</a:t>
            </a:r>
            <a:r>
              <a:rPr lang="es-ES" dirty="0"/>
              <a:t> </a:t>
            </a:r>
            <a:r>
              <a:rPr lang="es-ES" dirty="0" err="1"/>
              <a:t>effortlessly</a:t>
            </a:r>
            <a:r>
              <a:rPr lang="es-ES" dirty="0"/>
              <a:t> </a:t>
            </a:r>
            <a:r>
              <a:rPr lang="es-ES" dirty="0" err="1"/>
              <a:t>move</a:t>
            </a:r>
            <a:r>
              <a:rPr lang="es-ES" dirty="0"/>
              <a:t> </a:t>
            </a:r>
            <a:r>
              <a:rPr lang="es-ES" dirty="0" err="1"/>
              <a:t>workloads</a:t>
            </a:r>
            <a:r>
              <a:rPr lang="es-ES" dirty="0"/>
              <a:t> to </a:t>
            </a:r>
            <a:r>
              <a:rPr lang="es-ES" dirty="0" err="1"/>
              <a:t>where</a:t>
            </a:r>
            <a:r>
              <a:rPr lang="es-ES" dirty="0"/>
              <a:t> </a:t>
            </a:r>
            <a:r>
              <a:rPr lang="es-ES" dirty="0" err="1"/>
              <a:t>it</a:t>
            </a:r>
            <a:r>
              <a:rPr lang="es-ES" dirty="0"/>
              <a:t> </a:t>
            </a:r>
            <a:r>
              <a:rPr lang="es-ES" dirty="0" err="1"/>
              <a:t>matters</a:t>
            </a:r>
            <a:r>
              <a:rPr lang="es-ES" dirty="0"/>
              <a:t> to </a:t>
            </a:r>
            <a:r>
              <a:rPr lang="es-ES" dirty="0" err="1"/>
              <a:t>you</a:t>
            </a:r>
            <a:r>
              <a:rPr lang="es-ES" dirty="0"/>
              <a:t>.</a:t>
            </a:r>
          </a:p>
          <a:p>
            <a:endParaRPr lang="es-ES" dirty="0"/>
          </a:p>
          <a:p>
            <a:r>
              <a:rPr lang="es-ES" dirty="0" err="1"/>
              <a:t>Kubespray</a:t>
            </a:r>
            <a:r>
              <a:rPr lang="es-ES" dirty="0"/>
              <a:t>: usa </a:t>
            </a:r>
            <a:r>
              <a:rPr lang="es-ES" dirty="0" err="1"/>
              <a:t>playbooks</a:t>
            </a:r>
            <a:r>
              <a:rPr lang="es-ES" dirty="0"/>
              <a:t> de </a:t>
            </a:r>
            <a:r>
              <a:rPr lang="es-ES" dirty="0" err="1"/>
              <a:t>ansible</a:t>
            </a:r>
            <a:r>
              <a:rPr lang="es-ES" dirty="0"/>
              <a:t>.</a:t>
            </a:r>
          </a:p>
          <a:p>
            <a:endParaRPr lang="es-ES" dirty="0"/>
          </a:p>
          <a:p>
            <a:r>
              <a:rPr lang="es-ES" dirty="0" err="1"/>
              <a:t>Kubernetes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easy</a:t>
            </a:r>
            <a:r>
              <a:rPr lang="es-ES" dirty="0"/>
              <a:t> vs </a:t>
            </a:r>
            <a:r>
              <a:rPr lang="es-ES" dirty="0" err="1"/>
              <a:t>hard</a:t>
            </a:r>
            <a:r>
              <a:rPr lang="es-ES" dirty="0"/>
              <a:t> </a:t>
            </a:r>
            <a:r>
              <a:rPr lang="es-ES" dirty="0" err="1"/>
              <a:t>way</a:t>
            </a:r>
            <a:r>
              <a:rPr lang="es-ES" dirty="0"/>
              <a:t>.</a:t>
            </a:r>
          </a:p>
          <a:p>
            <a:r>
              <a:rPr lang="en-US" dirty="0">
                <a:hlinkClick r:id="rId3"/>
              </a:rPr>
              <a:t>https://kubernetes.io/docs/setup/production-environment/tools/kops/</a:t>
            </a: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C3A030-F2FB-F243-8174-E9FC6DBDC2F9}" type="slidenum">
              <a:rPr lang="es-ES" smtClean="0"/>
              <a:t>11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681261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s-E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F6F2C-E0AB-D546-B958-ACAE4B712F0D}" type="datetimeFigureOut">
              <a:rPr lang="en-US" smtClean="0"/>
              <a:t>5/15/20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CD049-A5F5-CB46-B531-3848DC8AD2E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352262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F6F2C-E0AB-D546-B958-ACAE4B712F0D}" type="datetimeFigureOut">
              <a:rPr lang="en-US" smtClean="0"/>
              <a:t>5/15/20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CD049-A5F5-CB46-B531-3848DC8AD2E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274572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F6F2C-E0AB-D546-B958-ACAE4B712F0D}" type="datetimeFigureOut">
              <a:rPr lang="en-US" smtClean="0"/>
              <a:t>5/15/20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CD049-A5F5-CB46-B531-3848DC8AD2E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018965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F6F2C-E0AB-D546-B958-ACAE4B712F0D}" type="datetimeFigureOut">
              <a:rPr lang="en-US" smtClean="0"/>
              <a:t>5/15/20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CD049-A5F5-CB46-B531-3848DC8AD2E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482245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F6F2C-E0AB-D546-B958-ACAE4B712F0D}" type="datetimeFigureOut">
              <a:rPr lang="en-US" smtClean="0"/>
              <a:t>5/15/20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CD049-A5F5-CB46-B531-3848DC8AD2E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880959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F6F2C-E0AB-D546-B958-ACAE4B712F0D}" type="datetimeFigureOut">
              <a:rPr lang="en-US" smtClean="0"/>
              <a:t>5/15/20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CD049-A5F5-CB46-B531-3848DC8AD2E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862066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F6F2C-E0AB-D546-B958-ACAE4B712F0D}" type="datetimeFigureOut">
              <a:rPr lang="en-US" smtClean="0"/>
              <a:t>5/15/20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CD049-A5F5-CB46-B531-3848DC8AD2E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322055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F6F2C-E0AB-D546-B958-ACAE4B712F0D}" type="datetimeFigureOut">
              <a:rPr lang="en-US" smtClean="0"/>
              <a:t>5/15/20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CD049-A5F5-CB46-B531-3848DC8AD2E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144489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F6F2C-E0AB-D546-B958-ACAE4B712F0D}" type="datetimeFigureOut">
              <a:rPr lang="en-US" smtClean="0"/>
              <a:t>5/15/20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CD049-A5F5-CB46-B531-3848DC8AD2E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945570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F6F2C-E0AB-D546-B958-ACAE4B712F0D}" type="datetimeFigureOut">
              <a:rPr lang="en-US" smtClean="0"/>
              <a:t>5/15/20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CD049-A5F5-CB46-B531-3848DC8AD2E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497718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F6F2C-E0AB-D546-B958-ACAE4B712F0D}" type="datetimeFigureOut">
              <a:rPr lang="en-US" smtClean="0"/>
              <a:t>5/15/20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CD049-A5F5-CB46-B531-3848DC8AD2E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758078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6F6F2C-E0AB-D546-B958-ACAE4B712F0D}" type="datetimeFigureOut">
              <a:rPr lang="en-US" smtClean="0"/>
              <a:t>5/15/20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6CD049-A5F5-CB46-B531-3848DC8AD2E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423297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b="1" kern="1200">
          <a:solidFill>
            <a:schemeClr val="tx1"/>
          </a:solidFill>
          <a:latin typeface="Dosis"/>
          <a:ea typeface="+mj-ea"/>
          <a:cs typeface="Dosi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Dosis"/>
          <a:ea typeface="+mn-ea"/>
          <a:cs typeface="Dosi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Dosis"/>
          <a:ea typeface="+mn-ea"/>
          <a:cs typeface="Dosi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Dosis"/>
          <a:ea typeface="+mn-ea"/>
          <a:cs typeface="Dosi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Dosis"/>
          <a:ea typeface="+mn-ea"/>
          <a:cs typeface="Dosi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Dosis"/>
          <a:ea typeface="+mn-ea"/>
          <a:cs typeface="Dosi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info.flexera.com/SLO-CM-REPORT-State-of-the-Cloud-2020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kubernetes.io/docs/tutorials/kubernetes-basics/" TargetMode="External"/><Relationship Id="rId2" Type="http://schemas.openxmlformats.org/officeDocument/2006/relationships/hyperlink" Target="https://github.com/kubernetes/minikube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nahider/kubernetes-talk.git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tiff"/><Relationship Id="rId4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tiff"/><Relationship Id="rId5" Type="http://schemas.openxmlformats.org/officeDocument/2006/relationships/hyperlink" Target="https://k8s.devstats.cncf.io/d/9/companies-table" TargetMode="Externa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3867" y="3997127"/>
            <a:ext cx="8189469" cy="1531610"/>
          </a:xfrm>
        </p:spPr>
        <p:txBody>
          <a:bodyPr anchor="ctr">
            <a:noAutofit/>
          </a:bodyPr>
          <a:lstStyle/>
          <a:p>
            <a:r>
              <a:rPr lang="es-ES" sz="6600" dirty="0" err="1">
                <a:solidFill>
                  <a:srgbClr val="000000"/>
                </a:solidFill>
              </a:rPr>
              <a:t>Kubernetes</a:t>
            </a:r>
            <a:br>
              <a:rPr lang="es-ES" sz="6600" dirty="0">
                <a:solidFill>
                  <a:srgbClr val="000000"/>
                </a:solidFill>
              </a:rPr>
            </a:br>
            <a:r>
              <a:rPr lang="es-ES" sz="3200" b="0" dirty="0" err="1">
                <a:solidFill>
                  <a:srgbClr val="000000"/>
                </a:solidFill>
              </a:rPr>
              <a:t>Container</a:t>
            </a:r>
            <a:r>
              <a:rPr lang="es-ES" sz="3200" b="0" dirty="0">
                <a:solidFill>
                  <a:srgbClr val="000000"/>
                </a:solidFill>
              </a:rPr>
              <a:t> </a:t>
            </a:r>
            <a:r>
              <a:rPr lang="es-ES" sz="3200" b="0" dirty="0" err="1">
                <a:solidFill>
                  <a:srgbClr val="000000"/>
                </a:solidFill>
              </a:rPr>
              <a:t>Orchestration</a:t>
            </a:r>
            <a:r>
              <a:rPr lang="es-ES" sz="3200" b="0" dirty="0">
                <a:solidFill>
                  <a:srgbClr val="000000"/>
                </a:solidFill>
              </a:rPr>
              <a:t>, </a:t>
            </a:r>
            <a:r>
              <a:rPr lang="es-ES" sz="3200" b="0" dirty="0" err="1">
                <a:solidFill>
                  <a:srgbClr val="000000"/>
                </a:solidFill>
              </a:rPr>
              <a:t>Deployment</a:t>
            </a:r>
            <a:r>
              <a:rPr lang="es-ES" sz="3200" b="0" dirty="0">
                <a:solidFill>
                  <a:srgbClr val="000000"/>
                </a:solidFill>
              </a:rPr>
              <a:t> and </a:t>
            </a:r>
            <a:r>
              <a:rPr lang="es-ES" sz="3200" b="0" dirty="0" err="1">
                <a:solidFill>
                  <a:srgbClr val="000000"/>
                </a:solidFill>
              </a:rPr>
              <a:t>Scaling</a:t>
            </a:r>
            <a:endParaRPr lang="es-ES" sz="3200" b="0" dirty="0">
              <a:solidFill>
                <a:srgbClr val="000000"/>
              </a:solidFill>
            </a:endParaRPr>
          </a:p>
        </p:txBody>
      </p:sp>
      <p:pic>
        <p:nvPicPr>
          <p:cNvPr id="5" name="Picture 4" descr="k8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8532" y="728475"/>
            <a:ext cx="3268652" cy="3268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6521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1919"/>
            <a:ext cx="8229600" cy="1312745"/>
          </a:xfrm>
        </p:spPr>
        <p:txBody>
          <a:bodyPr>
            <a:normAutofit fontScale="90000"/>
          </a:bodyPr>
          <a:lstStyle/>
          <a:p>
            <a:r>
              <a:rPr lang="es-ES" dirty="0" err="1"/>
              <a:t>Kubernetes</a:t>
            </a:r>
            <a:r>
              <a:rPr lang="es-ES" dirty="0"/>
              <a:t> es el orquestador de contenedores más utilizado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8AF065-E672-2742-BDEA-E20359D35D2A}"/>
              </a:ext>
            </a:extLst>
          </p:cNvPr>
          <p:cNvSpPr txBox="1"/>
          <p:nvPr/>
        </p:nvSpPr>
        <p:spPr>
          <a:xfrm>
            <a:off x="815619" y="6409878"/>
            <a:ext cx="75127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Dosis" panose="02010503020202060003" pitchFamily="2" charset="77"/>
              </a:rPr>
              <a:t>Flexera 2020 State of the Cloud Report </a:t>
            </a:r>
            <a:r>
              <a:rPr lang="en-US" sz="1400" dirty="0">
                <a:latin typeface="Dosis" panose="02010503020202060003" pitchFamily="2" charset="77"/>
                <a:hlinkClick r:id="rId3"/>
              </a:rPr>
              <a:t>https://info.flexera.com/SLO-CM-REPORT-State-of-the-Cloud-2020</a:t>
            </a:r>
            <a:endParaRPr lang="en-US" sz="1400" dirty="0">
              <a:latin typeface="Dosis" panose="02010503020202060003" pitchFamily="2" charset="77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B0E0937-8E26-0B41-90FC-038A7185DD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744846"/>
            <a:ext cx="9144000" cy="4494850"/>
          </a:xfrm>
          <a:prstGeom prst="rect">
            <a:avLst/>
          </a:prstGeom>
          <a:ln w="3175">
            <a:noFill/>
          </a:ln>
        </p:spPr>
      </p:pic>
    </p:spTree>
    <p:extLst>
      <p:ext uri="{BB962C8B-B14F-4D97-AF65-F5344CB8AC3E}">
        <p14:creationId xmlns:p14="http://schemas.microsoft.com/office/powerpoint/2010/main" val="30239577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>
                <a:cs typeface="Roboto"/>
              </a:rPr>
              <a:t>Run</a:t>
            </a:r>
            <a:r>
              <a:rPr lang="es-ES" dirty="0">
                <a:cs typeface="Roboto"/>
              </a:rPr>
              <a:t> </a:t>
            </a:r>
            <a:r>
              <a:rPr lang="es-ES" dirty="0" err="1">
                <a:cs typeface="Roboto"/>
              </a:rPr>
              <a:t>Anywhere</a:t>
            </a:r>
            <a:endParaRPr lang="es-ES" dirty="0">
              <a:cs typeface="Roboto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1"/>
            <a:ext cx="8433104" cy="452596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s-ES" b="1" dirty="0" err="1"/>
              <a:t>Hosted</a:t>
            </a:r>
            <a:r>
              <a:rPr lang="es-ES" b="1" dirty="0"/>
              <a:t> </a:t>
            </a:r>
            <a:r>
              <a:rPr lang="es-ES" b="1" dirty="0" err="1"/>
              <a:t>Solutions</a:t>
            </a:r>
            <a:r>
              <a:rPr lang="es-ES" b="1" dirty="0"/>
              <a:t>: </a:t>
            </a:r>
            <a:r>
              <a:rPr lang="es-ES" dirty="0"/>
              <a:t>Google GKE, Amazon EKS, </a:t>
            </a:r>
            <a:r>
              <a:rPr lang="es-ES" dirty="0" err="1"/>
              <a:t>Azure</a:t>
            </a:r>
            <a:r>
              <a:rPr lang="es-ES" dirty="0"/>
              <a:t> AKS, </a:t>
            </a:r>
            <a:r>
              <a:rPr lang="es-ES" dirty="0" err="1"/>
              <a:t>RedHat</a:t>
            </a:r>
            <a:r>
              <a:rPr lang="es-ES" dirty="0"/>
              <a:t> </a:t>
            </a:r>
            <a:r>
              <a:rPr lang="es-ES" dirty="0" err="1"/>
              <a:t>OpenShift</a:t>
            </a:r>
            <a:endParaRPr lang="es-ES" dirty="0"/>
          </a:p>
          <a:p>
            <a:pPr marL="0" indent="0">
              <a:buNone/>
            </a:pPr>
            <a:endParaRPr lang="es-ES" b="1" dirty="0"/>
          </a:p>
          <a:p>
            <a:pPr marL="0" indent="0">
              <a:buNone/>
            </a:pPr>
            <a:r>
              <a:rPr lang="es-ES" b="1" dirty="0"/>
              <a:t>Cloud </a:t>
            </a:r>
            <a:r>
              <a:rPr lang="es-ES" b="1" dirty="0" err="1"/>
              <a:t>Providers</a:t>
            </a:r>
            <a:r>
              <a:rPr lang="es-ES" b="1" dirty="0"/>
              <a:t>: </a:t>
            </a:r>
            <a:r>
              <a:rPr lang="es-ES" dirty="0"/>
              <a:t>GCP, AWS, </a:t>
            </a:r>
            <a:r>
              <a:rPr lang="es-ES" dirty="0" err="1"/>
              <a:t>Azure</a:t>
            </a:r>
            <a:r>
              <a:rPr lang="es-ES" dirty="0"/>
              <a:t>, </a:t>
            </a:r>
            <a:r>
              <a:rPr lang="es-ES" dirty="0" err="1"/>
              <a:t>DigitalOcean</a:t>
            </a:r>
            <a:r>
              <a:rPr lang="es-ES" dirty="0"/>
              <a:t>, </a:t>
            </a:r>
            <a:r>
              <a:rPr lang="es-ES" dirty="0" err="1"/>
              <a:t>etc</a:t>
            </a:r>
            <a:br>
              <a:rPr lang="es-ES" dirty="0"/>
            </a:br>
            <a:r>
              <a:rPr lang="es-ES" dirty="0"/>
              <a:t>(</a:t>
            </a:r>
            <a:r>
              <a:rPr lang="es-ES" dirty="0" err="1"/>
              <a:t>kubeadm</a:t>
            </a:r>
            <a:r>
              <a:rPr lang="es-ES" dirty="0"/>
              <a:t>, </a:t>
            </a:r>
            <a:r>
              <a:rPr lang="es-ES" dirty="0" err="1"/>
              <a:t>kubespray</a:t>
            </a:r>
            <a:r>
              <a:rPr lang="es-ES" dirty="0"/>
              <a:t>, </a:t>
            </a:r>
            <a:r>
              <a:rPr lang="es-ES" dirty="0" err="1"/>
              <a:t>kops</a:t>
            </a:r>
            <a:r>
              <a:rPr lang="es-ES" dirty="0"/>
              <a:t>, k3s, </a:t>
            </a:r>
            <a:r>
              <a:rPr lang="es-ES" dirty="0" err="1"/>
              <a:t>Openshift</a:t>
            </a:r>
            <a:r>
              <a:rPr lang="es-ES" dirty="0"/>
              <a:t>).</a:t>
            </a:r>
          </a:p>
          <a:p>
            <a:pPr marL="0" indent="0">
              <a:buNone/>
            </a:pPr>
            <a:endParaRPr lang="es-ES" dirty="0">
              <a:solidFill>
                <a:schemeClr val="accent1"/>
              </a:solidFill>
            </a:endParaRPr>
          </a:p>
          <a:p>
            <a:pPr marL="0" indent="0">
              <a:buNone/>
            </a:pPr>
            <a:r>
              <a:rPr lang="es-ES" b="1" dirty="0" err="1"/>
              <a:t>Baremetal</a:t>
            </a:r>
            <a:r>
              <a:rPr lang="es-ES" dirty="0"/>
              <a:t>: Ubuntu, </a:t>
            </a:r>
            <a:r>
              <a:rPr lang="es-ES" dirty="0" err="1"/>
              <a:t>Fedora</a:t>
            </a:r>
            <a:r>
              <a:rPr lang="es-ES" dirty="0"/>
              <a:t>, </a:t>
            </a:r>
            <a:r>
              <a:rPr lang="es-ES" dirty="0" err="1"/>
              <a:t>Centos</a:t>
            </a:r>
            <a:r>
              <a:rPr lang="es-ES" dirty="0"/>
              <a:t>, </a:t>
            </a:r>
            <a:r>
              <a:rPr lang="es-ES" dirty="0" err="1"/>
              <a:t>Rhel</a:t>
            </a:r>
            <a:r>
              <a:rPr lang="es-ES" dirty="0"/>
              <a:t>, </a:t>
            </a:r>
            <a:r>
              <a:rPr lang="es-ES" dirty="0" err="1"/>
              <a:t>CoreOS</a:t>
            </a:r>
            <a:br>
              <a:rPr lang="es-ES" dirty="0"/>
            </a:br>
            <a:r>
              <a:rPr lang="es-ES" dirty="0"/>
              <a:t>(con la ayuda de </a:t>
            </a:r>
            <a:r>
              <a:rPr lang="es-ES" dirty="0" err="1"/>
              <a:t>OpenStack</a:t>
            </a:r>
            <a:r>
              <a:rPr lang="es-ES" dirty="0"/>
              <a:t>)</a:t>
            </a:r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b="1" dirty="0"/>
              <a:t>Localmente: </a:t>
            </a:r>
            <a:r>
              <a:rPr lang="es-ES" dirty="0"/>
              <a:t> </a:t>
            </a:r>
            <a:r>
              <a:rPr lang="es-ES" dirty="0" err="1"/>
              <a:t>Minikube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140707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Kubernetes</a:t>
            </a:r>
            <a:r>
              <a:rPr lang="es-ES" dirty="0"/>
              <a:t> </a:t>
            </a:r>
            <a:r>
              <a:rPr lang="mr-IN" dirty="0"/>
              <a:t>–</a:t>
            </a:r>
            <a:r>
              <a:rPr lang="en-US" dirty="0"/>
              <a:t> Basic </a:t>
            </a:r>
            <a:r>
              <a:rPr lang="es-ES" dirty="0" err="1"/>
              <a:t>Elements</a:t>
            </a:r>
            <a:endParaRPr lang="es-ES" dirty="0"/>
          </a:p>
        </p:txBody>
      </p:sp>
      <p:sp>
        <p:nvSpPr>
          <p:cNvPr id="10" name="Rounded Rectangle 9"/>
          <p:cNvSpPr/>
          <p:nvPr/>
        </p:nvSpPr>
        <p:spPr>
          <a:xfrm>
            <a:off x="714565" y="2832644"/>
            <a:ext cx="1799999" cy="899997"/>
          </a:xfrm>
          <a:prstGeom prst="roundRect">
            <a:avLst>
              <a:gd name="adj" fmla="val 21009"/>
            </a:avLst>
          </a:prstGeom>
          <a:solidFill>
            <a:srgbClr val="FAE58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dirty="0" err="1">
                <a:solidFill>
                  <a:schemeClr val="tx1"/>
                </a:solidFill>
              </a:rPr>
              <a:t>Nodes</a:t>
            </a:r>
            <a:endParaRPr lang="es-ES" sz="2000" dirty="0">
              <a:solidFill>
                <a:schemeClr val="tx1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2660031" y="2832644"/>
            <a:ext cx="1799999" cy="899997"/>
          </a:xfrm>
          <a:prstGeom prst="roundRect">
            <a:avLst>
              <a:gd name="adj" fmla="val 21009"/>
            </a:avLst>
          </a:prstGeom>
          <a:solidFill>
            <a:srgbClr val="FAE58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dirty="0" err="1">
                <a:solidFill>
                  <a:schemeClr val="tx1"/>
                </a:solidFill>
              </a:rPr>
              <a:t>Pods</a:t>
            </a:r>
            <a:endParaRPr lang="es-ES" sz="2000" dirty="0">
              <a:solidFill>
                <a:schemeClr val="tx1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4601852" y="2832644"/>
            <a:ext cx="1799999" cy="899997"/>
          </a:xfrm>
          <a:prstGeom prst="roundRect">
            <a:avLst>
              <a:gd name="adj" fmla="val 21009"/>
            </a:avLst>
          </a:prstGeom>
          <a:solidFill>
            <a:srgbClr val="FAE58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dirty="0" err="1">
                <a:solidFill>
                  <a:schemeClr val="tx1"/>
                </a:solidFill>
              </a:rPr>
              <a:t>Scheduler</a:t>
            </a:r>
            <a:endParaRPr lang="es-ES" sz="2000" dirty="0">
              <a:solidFill>
                <a:schemeClr val="tx1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6550965" y="2821883"/>
            <a:ext cx="1799999" cy="899997"/>
          </a:xfrm>
          <a:prstGeom prst="roundRect">
            <a:avLst>
              <a:gd name="adj" fmla="val 21009"/>
            </a:avLst>
          </a:prstGeom>
          <a:solidFill>
            <a:srgbClr val="FAE58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dirty="0">
                <a:solidFill>
                  <a:schemeClr val="tx1"/>
                </a:solidFill>
              </a:rPr>
              <a:t>Replica Sets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5584472" y="4089246"/>
            <a:ext cx="1799999" cy="899997"/>
          </a:xfrm>
          <a:prstGeom prst="roundRect">
            <a:avLst>
              <a:gd name="adj" fmla="val 21009"/>
            </a:avLst>
          </a:prstGeom>
          <a:solidFill>
            <a:srgbClr val="FAE58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dirty="0" err="1">
                <a:solidFill>
                  <a:schemeClr val="tx1"/>
                </a:solidFill>
              </a:rPr>
              <a:t>Services</a:t>
            </a:r>
            <a:endParaRPr lang="es-ES" sz="2000" dirty="0">
              <a:solidFill>
                <a:schemeClr val="tx1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3626519" y="4089782"/>
            <a:ext cx="1799999" cy="899997"/>
          </a:xfrm>
          <a:prstGeom prst="roundRect">
            <a:avLst>
              <a:gd name="adj" fmla="val 21009"/>
            </a:avLst>
          </a:prstGeom>
          <a:solidFill>
            <a:srgbClr val="FAE58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dirty="0" err="1">
                <a:solidFill>
                  <a:schemeClr val="tx1"/>
                </a:solidFill>
              </a:rPr>
              <a:t>Labels</a:t>
            </a:r>
            <a:endParaRPr lang="es-ES" sz="2000" dirty="0">
              <a:solidFill>
                <a:schemeClr val="tx1"/>
              </a:solidFill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1673935" y="4089246"/>
            <a:ext cx="1799999" cy="899997"/>
          </a:xfrm>
          <a:prstGeom prst="roundRect">
            <a:avLst>
              <a:gd name="adj" fmla="val 21009"/>
            </a:avLst>
          </a:prstGeom>
          <a:solidFill>
            <a:srgbClr val="FAE58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dirty="0" err="1">
                <a:solidFill>
                  <a:schemeClr val="tx1"/>
                </a:solidFill>
              </a:rPr>
              <a:t>Deployments</a:t>
            </a:r>
            <a:endParaRPr lang="es-ES" sz="2000" dirty="0">
              <a:solidFill>
                <a:schemeClr val="tx1"/>
              </a:solidFill>
            </a:endParaRPr>
          </a:p>
        </p:txBody>
      </p:sp>
      <p:sp>
        <p:nvSpPr>
          <p:cNvPr id="20" name="Content Placeholder 2"/>
          <p:cNvSpPr>
            <a:spLocks noGrp="1"/>
          </p:cNvSpPr>
          <p:nvPr>
            <p:ph idx="1"/>
          </p:nvPr>
        </p:nvSpPr>
        <p:spPr>
          <a:xfrm>
            <a:off x="457200" y="1890792"/>
            <a:ext cx="8229600" cy="58444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ES" sz="2800" dirty="0"/>
              <a:t>Elementos básicos para trabajar con </a:t>
            </a:r>
            <a:r>
              <a:rPr lang="es-ES" sz="2800" dirty="0" err="1"/>
              <a:t>Kubernetes</a:t>
            </a:r>
            <a:r>
              <a:rPr lang="es-ES" sz="2800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0595469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Nodes</a:t>
            </a:r>
            <a:endParaRPr lang="es-E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9"/>
            <a:ext cx="8229600" cy="2454713"/>
          </a:xfrm>
        </p:spPr>
        <p:txBody>
          <a:bodyPr>
            <a:normAutofit fontScale="85000" lnSpcReduction="10000"/>
          </a:bodyPr>
          <a:lstStyle/>
          <a:p>
            <a:pPr marL="0" indent="0" algn="ctr">
              <a:buNone/>
            </a:pPr>
            <a:r>
              <a:rPr lang="es-ES" sz="4200" dirty="0"/>
              <a:t>Máquinas donde se ejecutan los contenedores, </a:t>
            </a:r>
          </a:p>
          <a:p>
            <a:pPr marL="0" indent="0" algn="ctr">
              <a:buNone/>
            </a:pPr>
            <a:endParaRPr lang="es-ES" dirty="0"/>
          </a:p>
          <a:p>
            <a:r>
              <a:rPr lang="es-ES" sz="2800" dirty="0"/>
              <a:t>K8s considera a la colección de nodos como una sola unidad lógica.</a:t>
            </a:r>
          </a:p>
          <a:p>
            <a:r>
              <a:rPr lang="es-ES" sz="2800" dirty="0"/>
              <a:t>Dentro de cada nodo se encuentra </a:t>
            </a:r>
            <a:r>
              <a:rPr lang="es-ES" sz="2800" dirty="0" err="1"/>
              <a:t>Docker</a:t>
            </a:r>
            <a:r>
              <a:rPr lang="es-ES" sz="2800" dirty="0"/>
              <a:t> y diversos agentes de k8s (</a:t>
            </a:r>
            <a:r>
              <a:rPr lang="es-ES" sz="2800" dirty="0" err="1"/>
              <a:t>kubelet</a:t>
            </a:r>
            <a:r>
              <a:rPr lang="es-ES" sz="2800" dirty="0"/>
              <a:t>, proxy, etc.)</a:t>
            </a:r>
          </a:p>
        </p:txBody>
      </p:sp>
      <p:pic>
        <p:nvPicPr>
          <p:cNvPr id="6" name="Picture 5" descr="server.png"/>
          <p:cNvPicPr>
            <a:picLocks noChangeAspect="1"/>
          </p:cNvPicPr>
          <p:nvPr/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36" r="17798"/>
          <a:stretch/>
        </p:blipFill>
        <p:spPr>
          <a:xfrm>
            <a:off x="1823897" y="3984421"/>
            <a:ext cx="1415527" cy="2192376"/>
          </a:xfrm>
          <a:prstGeom prst="rect">
            <a:avLst/>
          </a:prstGeom>
        </p:spPr>
      </p:pic>
      <p:pic>
        <p:nvPicPr>
          <p:cNvPr id="7" name="Picture 6" descr="server.png"/>
          <p:cNvPicPr>
            <a:picLocks noChangeAspect="1"/>
          </p:cNvPicPr>
          <p:nvPr/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36" r="17798"/>
          <a:stretch/>
        </p:blipFill>
        <p:spPr>
          <a:xfrm>
            <a:off x="3239424" y="3984421"/>
            <a:ext cx="1415527" cy="2192376"/>
          </a:xfrm>
          <a:prstGeom prst="rect">
            <a:avLst/>
          </a:prstGeom>
        </p:spPr>
      </p:pic>
      <p:pic>
        <p:nvPicPr>
          <p:cNvPr id="8" name="Picture 7" descr="server.png"/>
          <p:cNvPicPr>
            <a:picLocks noChangeAspect="1"/>
          </p:cNvPicPr>
          <p:nvPr/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36" r="17798"/>
          <a:stretch/>
        </p:blipFill>
        <p:spPr>
          <a:xfrm>
            <a:off x="4654951" y="3984421"/>
            <a:ext cx="1415527" cy="2192376"/>
          </a:xfrm>
          <a:prstGeom prst="rect">
            <a:avLst/>
          </a:prstGeom>
        </p:spPr>
      </p:pic>
      <p:pic>
        <p:nvPicPr>
          <p:cNvPr id="9" name="Picture 8" descr="server.png"/>
          <p:cNvPicPr>
            <a:picLocks noChangeAspect="1"/>
          </p:cNvPicPr>
          <p:nvPr/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36" r="17798"/>
          <a:stretch/>
        </p:blipFill>
        <p:spPr>
          <a:xfrm>
            <a:off x="6070478" y="3984421"/>
            <a:ext cx="1415527" cy="2192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568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Pods</a:t>
            </a:r>
            <a:endParaRPr lang="es-E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71074"/>
            <a:ext cx="8229600" cy="122739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ES" sz="3600" dirty="0"/>
              <a:t>Mínima unidad lógica desplegable en </a:t>
            </a:r>
            <a:r>
              <a:rPr lang="es-ES" sz="3600" dirty="0" err="1"/>
              <a:t>Kubernetes</a:t>
            </a:r>
            <a:r>
              <a:rPr lang="es-ES" sz="3600" dirty="0"/>
              <a:t>.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5446706" y="3189095"/>
            <a:ext cx="3240094" cy="2246690"/>
          </a:xfrm>
          <a:prstGeom prst="roundRect">
            <a:avLst>
              <a:gd name="adj" fmla="val 11298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atin typeface="Dosis" panose="02010503020202060003" pitchFamily="2" charset="77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5825752" y="3671680"/>
            <a:ext cx="2482003" cy="543762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dirty="0" err="1">
                <a:solidFill>
                  <a:schemeClr val="tx1"/>
                </a:solidFill>
                <a:latin typeface="Dosis" panose="02010503020202060003" pitchFamily="2" charset="77"/>
              </a:rPr>
              <a:t>Container</a:t>
            </a:r>
            <a:endParaRPr lang="es-ES" sz="2000" dirty="0">
              <a:solidFill>
                <a:schemeClr val="tx1"/>
              </a:solidFill>
              <a:latin typeface="Dosis" panose="02010503020202060003" pitchFamily="2" charset="77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6109590" y="3021064"/>
            <a:ext cx="1914326" cy="400041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bg1"/>
                </a:solidFill>
                <a:latin typeface="Dosis" panose="02010503020202060003" pitchFamily="2" charset="77"/>
              </a:rPr>
              <a:t>10.1.0.1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5825752" y="4322802"/>
            <a:ext cx="2482003" cy="543762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dirty="0" err="1">
                <a:solidFill>
                  <a:schemeClr val="tx1"/>
                </a:solidFill>
                <a:latin typeface="Dosis" panose="02010503020202060003" pitchFamily="2" charset="77"/>
              </a:rPr>
              <a:t>Container</a:t>
            </a:r>
            <a:endParaRPr lang="es-ES" sz="2000" dirty="0">
              <a:solidFill>
                <a:schemeClr val="tx1"/>
              </a:solidFill>
              <a:latin typeface="Dosis" panose="02010503020202060003" pitchFamily="2" charset="7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494048" y="4907272"/>
            <a:ext cx="7532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err="1">
                <a:latin typeface="Dosis" panose="02010503020202060003" pitchFamily="2" charset="77"/>
              </a:rPr>
              <a:t>Pod</a:t>
            </a:r>
            <a:endParaRPr lang="es-ES" sz="2400" dirty="0">
              <a:latin typeface="Dosis" panose="02010503020202060003" pitchFamily="2" charset="77"/>
            </a:endParaRPr>
          </a:p>
        </p:txBody>
      </p:sp>
      <p:sp>
        <p:nvSpPr>
          <p:cNvPr id="11" name="Can 10"/>
          <p:cNvSpPr/>
          <p:nvPr/>
        </p:nvSpPr>
        <p:spPr>
          <a:xfrm>
            <a:off x="6505436" y="5144817"/>
            <a:ext cx="568631" cy="460107"/>
          </a:xfrm>
          <a:prstGeom prst="can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>
                <a:solidFill>
                  <a:schemeClr val="tx1"/>
                </a:solidFill>
                <a:latin typeface="Dosis" panose="02010503020202060003" pitchFamily="2" charset="77"/>
              </a:rPr>
              <a:t>GCE</a:t>
            </a:r>
          </a:p>
        </p:txBody>
      </p:sp>
      <p:sp>
        <p:nvSpPr>
          <p:cNvPr id="12" name="Can 11"/>
          <p:cNvSpPr/>
          <p:nvPr/>
        </p:nvSpPr>
        <p:spPr>
          <a:xfrm>
            <a:off x="7119637" y="5144817"/>
            <a:ext cx="568631" cy="460107"/>
          </a:xfrm>
          <a:prstGeom prst="can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>
                <a:solidFill>
                  <a:schemeClr val="tx1"/>
                </a:solidFill>
                <a:latin typeface="Dosis" panose="02010503020202060003" pitchFamily="2" charset="77"/>
              </a:rPr>
              <a:t>NFS</a:t>
            </a:r>
          </a:p>
        </p:txBody>
      </p:sp>
      <p:sp>
        <p:nvSpPr>
          <p:cNvPr id="13" name="Can 12"/>
          <p:cNvSpPr/>
          <p:nvPr/>
        </p:nvSpPr>
        <p:spPr>
          <a:xfrm>
            <a:off x="7741925" y="5144817"/>
            <a:ext cx="568631" cy="460107"/>
          </a:xfrm>
          <a:prstGeom prst="can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>
                <a:solidFill>
                  <a:schemeClr val="tx1"/>
                </a:solidFill>
                <a:latin typeface="Dosis" panose="02010503020202060003" pitchFamily="2" charset="77"/>
              </a:rPr>
              <a:t>AWS</a:t>
            </a: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297082" y="2897652"/>
            <a:ext cx="4608771" cy="31486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400" dirty="0">
                <a:latin typeface="Dosis" panose="02010503020202060003" pitchFamily="2" charset="77"/>
              </a:rPr>
              <a:t>Contienen un grupo de contenedores (usualmente uno).</a:t>
            </a:r>
            <a:br>
              <a:rPr lang="es-ES" sz="2400" dirty="0">
                <a:latin typeface="Dosis" panose="02010503020202060003" pitchFamily="2" charset="77"/>
              </a:rPr>
            </a:br>
            <a:endParaRPr lang="es-ES" sz="2400" dirty="0">
              <a:latin typeface="Dosis" panose="02010503020202060003" pitchFamily="2" charset="77"/>
            </a:endParaRPr>
          </a:p>
          <a:p>
            <a:r>
              <a:rPr lang="es-ES" sz="2400" dirty="0">
                <a:latin typeface="Dosis" panose="02010503020202060003" pitchFamily="2" charset="77"/>
              </a:rPr>
              <a:t>Se le puede montar volúmenes.</a:t>
            </a:r>
          </a:p>
          <a:p>
            <a:endParaRPr lang="es-ES" sz="2400" dirty="0">
              <a:latin typeface="Dosis" panose="02010503020202060003" pitchFamily="2" charset="77"/>
            </a:endParaRPr>
          </a:p>
          <a:p>
            <a:r>
              <a:rPr lang="es-ES" sz="2400" dirty="0">
                <a:latin typeface="Dosis" panose="02010503020202060003" pitchFamily="2" charset="77"/>
              </a:rPr>
              <a:t>IP diferente por </a:t>
            </a:r>
            <a:r>
              <a:rPr lang="es-ES" sz="2400" dirty="0" err="1">
                <a:latin typeface="Dosis" panose="02010503020202060003" pitchFamily="2" charset="77"/>
              </a:rPr>
              <a:t>Pod</a:t>
            </a:r>
            <a:r>
              <a:rPr lang="es-ES" sz="2400" dirty="0">
                <a:latin typeface="Dosis" panose="02010503020202060003" pitchFamily="2" charset="77"/>
              </a:rPr>
              <a:t>, </a:t>
            </a:r>
            <a:r>
              <a:rPr lang="es-ES" sz="2400" dirty="0" err="1">
                <a:latin typeface="Dosis" panose="02010503020202060003" pitchFamily="2" charset="77"/>
              </a:rPr>
              <a:t>localhost</a:t>
            </a:r>
            <a:r>
              <a:rPr lang="es-ES" sz="2400" dirty="0">
                <a:latin typeface="Dosis" panose="02010503020202060003" pitchFamily="2" charset="77"/>
              </a:rPr>
              <a:t> dentro del </a:t>
            </a:r>
            <a:r>
              <a:rPr lang="es-ES" sz="2400" dirty="0" err="1">
                <a:latin typeface="Dosis" panose="02010503020202060003" pitchFamily="2" charset="77"/>
              </a:rPr>
              <a:t>Pod</a:t>
            </a:r>
            <a:r>
              <a:rPr lang="es-ES" sz="2400" dirty="0">
                <a:latin typeface="Dosis" panose="02010503020202060003" pitchFamily="2" charset="7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421304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Manifests</a:t>
            </a:r>
            <a:endParaRPr lang="es-E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5048463-A80E-6242-B543-3BFAFCD45D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3429000"/>
            <a:ext cx="2670314" cy="2136251"/>
          </a:xfrm>
          <a:prstGeom prst="rect">
            <a:avLst/>
          </a:prstGeom>
          <a:ln w="12700">
            <a:solidFill>
              <a:schemeClr val="tx1"/>
            </a:solidFill>
            <a:prstDash val="sysDot"/>
          </a:ln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4DF7A58E-7D6E-4A48-8B4E-0264BD1513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71074"/>
            <a:ext cx="8229600" cy="122739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ES" sz="3600" dirty="0"/>
              <a:t>Archivos donde especificamos el estado deseado de uno o más objetivos de K8S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4B0EE21E-9E52-EF46-B6A8-08C8329F73FA}"/>
              </a:ext>
            </a:extLst>
          </p:cNvPr>
          <p:cNvSpPr/>
          <p:nvPr/>
        </p:nvSpPr>
        <p:spPr>
          <a:xfrm>
            <a:off x="6830045" y="3429000"/>
            <a:ext cx="1859794" cy="2109490"/>
          </a:xfrm>
          <a:prstGeom prst="roundRect">
            <a:avLst>
              <a:gd name="adj" fmla="val 11298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0AEAE100-9689-EA45-8BCE-0745AE382283}"/>
              </a:ext>
            </a:extLst>
          </p:cNvPr>
          <p:cNvSpPr/>
          <p:nvPr/>
        </p:nvSpPr>
        <p:spPr>
          <a:xfrm>
            <a:off x="7188891" y="4526787"/>
            <a:ext cx="1120145" cy="461665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docker</a:t>
            </a:r>
            <a:endParaRPr lang="es-E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879DFE0B-26C1-4440-BF37-3DCE8B1749E3}"/>
              </a:ext>
            </a:extLst>
          </p:cNvPr>
          <p:cNvSpPr/>
          <p:nvPr/>
        </p:nvSpPr>
        <p:spPr>
          <a:xfrm>
            <a:off x="7188891" y="3898958"/>
            <a:ext cx="1120145" cy="461665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kubelet</a:t>
            </a:r>
            <a:endParaRPr lang="es-E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96BB03B-B7E3-CB48-A821-B4AD36856824}"/>
              </a:ext>
            </a:extLst>
          </p:cNvPr>
          <p:cNvSpPr txBox="1"/>
          <p:nvPr/>
        </p:nvSpPr>
        <p:spPr>
          <a:xfrm>
            <a:off x="7188890" y="5070116"/>
            <a:ext cx="11201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Node</a:t>
            </a:r>
            <a:endParaRPr lang="es-E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E9F7A9D1-64DD-3C4D-9CD7-D339C8D2AB3C}"/>
              </a:ext>
            </a:extLst>
          </p:cNvPr>
          <p:cNvSpPr/>
          <p:nvPr/>
        </p:nvSpPr>
        <p:spPr>
          <a:xfrm>
            <a:off x="3979309" y="3974768"/>
            <a:ext cx="1998941" cy="1826372"/>
          </a:xfrm>
          <a:prstGeom prst="roundRect">
            <a:avLst>
              <a:gd name="adj" fmla="val 11298"/>
            </a:avLst>
          </a:prstGeom>
          <a:solidFill>
            <a:srgbClr val="FAE58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83802E6C-86CC-2240-9CDA-41FCD1BC73D9}"/>
              </a:ext>
            </a:extLst>
          </p:cNvPr>
          <p:cNvSpPr>
            <a:spLocks noChangeAspect="1"/>
          </p:cNvSpPr>
          <p:nvPr/>
        </p:nvSpPr>
        <p:spPr>
          <a:xfrm>
            <a:off x="4135523" y="4287176"/>
            <a:ext cx="1686513" cy="426215"/>
          </a:xfrm>
          <a:prstGeom prst="roundRect">
            <a:avLst>
              <a:gd name="adj" fmla="val 1129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API Server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5B4FDCC-F280-BC4A-978A-93992E1E6DAF}"/>
              </a:ext>
            </a:extLst>
          </p:cNvPr>
          <p:cNvCxnSpPr>
            <a:cxnSpLocks/>
            <a:stCxn id="15" idx="3"/>
            <a:endCxn id="26" idx="1"/>
          </p:cNvCxnSpPr>
          <p:nvPr/>
        </p:nvCxnSpPr>
        <p:spPr>
          <a:xfrm>
            <a:off x="3127514" y="4497126"/>
            <a:ext cx="1008009" cy="3158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1EF220B-5E7C-084B-BD9C-C6F278756905}"/>
              </a:ext>
            </a:extLst>
          </p:cNvPr>
          <p:cNvCxnSpPr>
            <a:cxnSpLocks/>
            <a:stCxn id="20" idx="0"/>
            <a:endCxn id="26" idx="0"/>
          </p:cNvCxnSpPr>
          <p:nvPr/>
        </p:nvCxnSpPr>
        <p:spPr>
          <a:xfrm rot="16200000" flipH="1" flipV="1">
            <a:off x="6169763" y="2707975"/>
            <a:ext cx="388218" cy="2770184"/>
          </a:xfrm>
          <a:prstGeom prst="curvedConnector3">
            <a:avLst>
              <a:gd name="adj1" fmla="val -147637"/>
            </a:avLst>
          </a:prstGeom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3EF9B82C-A5C8-AF44-87DB-C734740FA451}"/>
              </a:ext>
            </a:extLst>
          </p:cNvPr>
          <p:cNvSpPr>
            <a:spLocks noChangeAspect="1"/>
          </p:cNvSpPr>
          <p:nvPr/>
        </p:nvSpPr>
        <p:spPr>
          <a:xfrm>
            <a:off x="4135523" y="5063416"/>
            <a:ext cx="1686513" cy="426215"/>
          </a:xfrm>
          <a:prstGeom prst="roundRect">
            <a:avLst>
              <a:gd name="adj" fmla="val 1129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Scheduler</a:t>
            </a:r>
            <a:endParaRPr lang="es-E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96FBA56C-D5A8-F243-B367-761D73ECC666}"/>
              </a:ext>
            </a:extLst>
          </p:cNvPr>
          <p:cNvCxnSpPr>
            <a:cxnSpLocks/>
            <a:stCxn id="47" idx="0"/>
            <a:endCxn id="26" idx="2"/>
          </p:cNvCxnSpPr>
          <p:nvPr/>
        </p:nvCxnSpPr>
        <p:spPr>
          <a:xfrm flipV="1">
            <a:off x="4978780" y="4713391"/>
            <a:ext cx="0" cy="350025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5355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20" grpId="0" animBg="1"/>
      <p:bldP spid="21" grpId="0"/>
      <p:bldP spid="25" grpId="0" animBg="1"/>
      <p:bldP spid="26" grpId="0" animBg="1"/>
      <p:bldP spid="4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Replica Sets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779367"/>
            <a:ext cx="4030918" cy="3188067"/>
          </a:xfrm>
        </p:spPr>
        <p:txBody>
          <a:bodyPr/>
          <a:lstStyle/>
          <a:p>
            <a:r>
              <a:rPr lang="es-ES" sz="2800" dirty="0"/>
              <a:t>Asegura que un número especificado de “Replicas” siempre se estén ejecutando.</a:t>
            </a:r>
          </a:p>
          <a:p>
            <a:endParaRPr lang="es-ES" sz="2800" dirty="0"/>
          </a:p>
          <a:p>
            <a:r>
              <a:rPr lang="es-ES" sz="2800" dirty="0" err="1"/>
              <a:t>Self</a:t>
            </a:r>
            <a:r>
              <a:rPr lang="es-ES" sz="2800" dirty="0"/>
              <a:t> </a:t>
            </a:r>
            <a:r>
              <a:rPr lang="es-ES" sz="2800" dirty="0" err="1"/>
              <a:t>Healing</a:t>
            </a:r>
            <a:r>
              <a:rPr lang="es-ES" sz="2800" dirty="0"/>
              <a:t>.</a:t>
            </a:r>
          </a:p>
          <a:p>
            <a:pPr>
              <a:buFontTx/>
              <a:buChar char="-"/>
            </a:pPr>
            <a:endParaRPr lang="es-ES" dirty="0"/>
          </a:p>
        </p:txBody>
      </p:sp>
      <p:pic>
        <p:nvPicPr>
          <p:cNvPr id="4" name="Picture 3" descr="server.png"/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36" r="17798"/>
          <a:stretch/>
        </p:blipFill>
        <p:spPr>
          <a:xfrm>
            <a:off x="4603568" y="3573017"/>
            <a:ext cx="1075131" cy="1665169"/>
          </a:xfrm>
          <a:prstGeom prst="rect">
            <a:avLst/>
          </a:prstGeom>
        </p:spPr>
      </p:pic>
      <p:pic>
        <p:nvPicPr>
          <p:cNvPr id="5" name="Picture 4" descr="server.png"/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36" r="17798"/>
          <a:stretch/>
        </p:blipFill>
        <p:spPr>
          <a:xfrm>
            <a:off x="5678699" y="3573017"/>
            <a:ext cx="1075131" cy="1665169"/>
          </a:xfrm>
          <a:prstGeom prst="rect">
            <a:avLst/>
          </a:prstGeom>
        </p:spPr>
      </p:pic>
      <p:pic>
        <p:nvPicPr>
          <p:cNvPr id="6" name="Picture 5" descr="server.png"/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36" r="17798"/>
          <a:stretch/>
        </p:blipFill>
        <p:spPr>
          <a:xfrm>
            <a:off x="6753830" y="3573017"/>
            <a:ext cx="1075131" cy="1665169"/>
          </a:xfrm>
          <a:prstGeom prst="rect">
            <a:avLst/>
          </a:prstGeom>
        </p:spPr>
      </p:pic>
      <p:pic>
        <p:nvPicPr>
          <p:cNvPr id="7" name="Picture 6" descr="server.png"/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36" r="17798"/>
          <a:stretch/>
        </p:blipFill>
        <p:spPr>
          <a:xfrm>
            <a:off x="7828961" y="3573017"/>
            <a:ext cx="1075131" cy="1665169"/>
          </a:xfrm>
          <a:prstGeom prst="rect">
            <a:avLst/>
          </a:prstGeom>
        </p:spPr>
      </p:pic>
      <p:pic>
        <p:nvPicPr>
          <p:cNvPr id="8" name="Picture 7" descr="heartbeat-gree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3340" y="5238185"/>
            <a:ext cx="683999" cy="556319"/>
          </a:xfrm>
          <a:prstGeom prst="rect">
            <a:avLst/>
          </a:prstGeom>
        </p:spPr>
      </p:pic>
      <p:pic>
        <p:nvPicPr>
          <p:cNvPr id="9" name="Picture 8" descr="heartbeat-gree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3771" y="5238186"/>
            <a:ext cx="683999" cy="556319"/>
          </a:xfrm>
          <a:prstGeom prst="rect">
            <a:avLst/>
          </a:prstGeom>
        </p:spPr>
      </p:pic>
      <p:pic>
        <p:nvPicPr>
          <p:cNvPr id="10" name="Picture 9" descr="heartbeat-gree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4527" y="5238185"/>
            <a:ext cx="683999" cy="556319"/>
          </a:xfrm>
          <a:prstGeom prst="rect">
            <a:avLst/>
          </a:prstGeom>
        </p:spPr>
      </p:pic>
      <p:sp>
        <p:nvSpPr>
          <p:cNvPr id="11" name="Content Placeholder 2"/>
          <p:cNvSpPr txBox="1">
            <a:spLocks/>
          </p:cNvSpPr>
          <p:nvPr/>
        </p:nvSpPr>
        <p:spPr>
          <a:xfrm>
            <a:off x="662876" y="1680451"/>
            <a:ext cx="7818249" cy="6428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s-ES" sz="3600" dirty="0">
                <a:latin typeface="Dosis"/>
                <a:cs typeface="Dosis"/>
              </a:rPr>
              <a:t>Maneja un conjunto replicado de </a:t>
            </a:r>
            <a:r>
              <a:rPr lang="es-ES" sz="3600" dirty="0" err="1">
                <a:latin typeface="Dosis"/>
                <a:cs typeface="Dosis"/>
              </a:rPr>
              <a:t>Pods</a:t>
            </a:r>
            <a:r>
              <a:rPr lang="es-ES" sz="3600" dirty="0">
                <a:latin typeface="Dosis"/>
                <a:cs typeface="Dosis"/>
              </a:rPr>
              <a:t>.</a:t>
            </a:r>
          </a:p>
        </p:txBody>
      </p:sp>
      <p:pic>
        <p:nvPicPr>
          <p:cNvPr id="12" name="Picture 11" descr="heartbeat-red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8648" y="5166035"/>
            <a:ext cx="684000" cy="684000"/>
          </a:xfrm>
          <a:prstGeom prst="rect">
            <a:avLst/>
          </a:prstGeom>
        </p:spPr>
      </p:pic>
      <p:sp>
        <p:nvSpPr>
          <p:cNvPr id="13" name="Rounded Rectangle 12"/>
          <p:cNvSpPr/>
          <p:nvPr/>
        </p:nvSpPr>
        <p:spPr>
          <a:xfrm>
            <a:off x="4763133" y="3168969"/>
            <a:ext cx="756000" cy="360000"/>
          </a:xfrm>
          <a:prstGeom prst="roundRect">
            <a:avLst>
              <a:gd name="adj" fmla="val 11298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dirty="0" err="1"/>
              <a:t>Pod</a:t>
            </a:r>
            <a:endParaRPr lang="es-ES" sz="2000" dirty="0"/>
          </a:p>
        </p:txBody>
      </p:sp>
      <p:sp>
        <p:nvSpPr>
          <p:cNvPr id="14" name="Rounded Rectangle 13"/>
          <p:cNvSpPr/>
          <p:nvPr/>
        </p:nvSpPr>
        <p:spPr>
          <a:xfrm>
            <a:off x="5838264" y="3168969"/>
            <a:ext cx="756000" cy="360000"/>
          </a:xfrm>
          <a:prstGeom prst="roundRect">
            <a:avLst>
              <a:gd name="adj" fmla="val 11298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dirty="0" err="1"/>
              <a:t>Pod</a:t>
            </a:r>
            <a:endParaRPr lang="es-ES" sz="2000" dirty="0"/>
          </a:p>
        </p:txBody>
      </p:sp>
      <p:sp>
        <p:nvSpPr>
          <p:cNvPr id="15" name="Rounded Rectangle 14"/>
          <p:cNvSpPr/>
          <p:nvPr/>
        </p:nvSpPr>
        <p:spPr>
          <a:xfrm>
            <a:off x="7988526" y="3168969"/>
            <a:ext cx="756000" cy="360000"/>
          </a:xfrm>
          <a:prstGeom prst="roundRect">
            <a:avLst>
              <a:gd name="adj" fmla="val 11298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dirty="0" err="1"/>
              <a:t>Pod</a:t>
            </a:r>
            <a:endParaRPr lang="es-ES" sz="2000" dirty="0"/>
          </a:p>
        </p:txBody>
      </p:sp>
    </p:spTree>
    <p:extLst>
      <p:ext uri="{BB962C8B-B14F-4D97-AF65-F5344CB8AC3E}">
        <p14:creationId xmlns:p14="http://schemas.microsoft.com/office/powerpoint/2010/main" val="5003648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Services</a:t>
            </a:r>
            <a:endParaRPr lang="es-E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6065"/>
            <a:ext cx="8229600" cy="1161384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s-ES" dirty="0"/>
              <a:t>Expone un conjunto de </a:t>
            </a:r>
            <a:r>
              <a:rPr lang="es-ES" dirty="0" err="1"/>
              <a:t>Pods</a:t>
            </a:r>
            <a:r>
              <a:rPr lang="es-ES" dirty="0"/>
              <a:t> a través  de un único nombre/IP y puerto (</a:t>
            </a:r>
            <a:r>
              <a:rPr lang="es-ES" dirty="0" err="1"/>
              <a:t>Service</a:t>
            </a:r>
            <a:r>
              <a:rPr lang="es-ES" dirty="0"/>
              <a:t> </a:t>
            </a:r>
            <a:r>
              <a:rPr lang="es-ES" dirty="0" err="1"/>
              <a:t>Discovery</a:t>
            </a:r>
            <a:r>
              <a:rPr lang="es-ES" dirty="0"/>
              <a:t>)</a:t>
            </a:r>
          </a:p>
        </p:txBody>
      </p:sp>
      <p:sp>
        <p:nvSpPr>
          <p:cNvPr id="4" name="Rectangle 3"/>
          <p:cNvSpPr/>
          <p:nvPr/>
        </p:nvSpPr>
        <p:spPr>
          <a:xfrm>
            <a:off x="337779" y="2811393"/>
            <a:ext cx="4445888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s-ES" sz="2800" dirty="0" err="1">
                <a:latin typeface="Dosis"/>
                <a:cs typeface="Dosis"/>
              </a:rPr>
              <a:t>Endpoints</a:t>
            </a:r>
            <a:r>
              <a:rPr lang="es-ES" sz="2800" dirty="0">
                <a:latin typeface="Dosis"/>
                <a:cs typeface="Dosis"/>
              </a:rPr>
              <a:t> estables para acceder a los </a:t>
            </a:r>
            <a:r>
              <a:rPr lang="es-ES" sz="2800" dirty="0" err="1">
                <a:latin typeface="Dosis"/>
                <a:cs typeface="Dosis"/>
              </a:rPr>
              <a:t>Pods</a:t>
            </a:r>
            <a:r>
              <a:rPr lang="es-ES" sz="2800" dirty="0">
                <a:latin typeface="Dosis"/>
                <a:cs typeface="Dosis"/>
              </a:rPr>
              <a:t>.</a:t>
            </a:r>
          </a:p>
          <a:p>
            <a:pPr marL="285750" indent="-285750">
              <a:buFont typeface="Arial"/>
              <a:buChar char="•"/>
            </a:pPr>
            <a:endParaRPr lang="es-ES" sz="2800" dirty="0">
              <a:latin typeface="Dosis"/>
              <a:cs typeface="Dosis"/>
            </a:endParaRPr>
          </a:p>
          <a:p>
            <a:pPr marL="285750" indent="-285750">
              <a:buFont typeface="Arial"/>
              <a:buChar char="•"/>
            </a:pPr>
            <a:r>
              <a:rPr lang="es-ES" sz="2800" dirty="0">
                <a:latin typeface="Dosis"/>
                <a:cs typeface="Dosis"/>
              </a:rPr>
              <a:t>Define una política de acceso </a:t>
            </a:r>
            <a:r>
              <a:rPr lang="es-ES" sz="2400" dirty="0">
                <a:latin typeface="Dosis"/>
                <a:cs typeface="Dosis"/>
              </a:rPr>
              <a:t>(</a:t>
            </a:r>
            <a:r>
              <a:rPr lang="es-ES" sz="2400" dirty="0" err="1">
                <a:latin typeface="Dosis"/>
                <a:cs typeface="Dosis"/>
              </a:rPr>
              <a:t>Node</a:t>
            </a:r>
            <a:r>
              <a:rPr lang="es-ES" sz="2400" dirty="0">
                <a:latin typeface="Dosis"/>
                <a:cs typeface="Dosis"/>
              </a:rPr>
              <a:t> Port, Load </a:t>
            </a:r>
            <a:r>
              <a:rPr lang="es-ES" sz="2400" dirty="0" err="1">
                <a:latin typeface="Dosis"/>
                <a:cs typeface="Dosis"/>
              </a:rPr>
              <a:t>Balancer</a:t>
            </a:r>
            <a:r>
              <a:rPr lang="es-ES" sz="2400" dirty="0">
                <a:latin typeface="Dosis"/>
                <a:cs typeface="Dosis"/>
              </a:rPr>
              <a:t>, etc.)</a:t>
            </a:r>
          </a:p>
          <a:p>
            <a:pPr marL="285750" indent="-285750">
              <a:buFont typeface="Arial"/>
              <a:buChar char="•"/>
            </a:pPr>
            <a:endParaRPr lang="es-ES" sz="2800" dirty="0">
              <a:latin typeface="Dosis"/>
              <a:cs typeface="Dosis"/>
            </a:endParaRPr>
          </a:p>
          <a:p>
            <a:pPr marL="285750" indent="-285750">
              <a:buFont typeface="Arial"/>
              <a:buChar char="•"/>
            </a:pPr>
            <a:r>
              <a:rPr lang="es-ES" sz="2800" dirty="0" err="1">
                <a:latin typeface="Dosis"/>
                <a:cs typeface="Dosis"/>
              </a:rPr>
              <a:t>Backend</a:t>
            </a:r>
            <a:r>
              <a:rPr lang="es-ES" sz="2800" dirty="0">
                <a:latin typeface="Dosis"/>
                <a:cs typeface="Dosis"/>
              </a:rPr>
              <a:t> (</a:t>
            </a:r>
            <a:r>
              <a:rPr lang="es-ES" sz="2800" dirty="0" err="1">
                <a:latin typeface="Dosis"/>
                <a:cs typeface="Dosis"/>
              </a:rPr>
              <a:t>pods</a:t>
            </a:r>
            <a:r>
              <a:rPr lang="es-ES" sz="2800" dirty="0">
                <a:latin typeface="Dosis"/>
                <a:cs typeface="Dosis"/>
              </a:rPr>
              <a:t>) dinámico basado en </a:t>
            </a:r>
            <a:r>
              <a:rPr lang="es-ES" sz="2800" dirty="0" err="1">
                <a:latin typeface="Dosis"/>
                <a:cs typeface="Dosis"/>
              </a:rPr>
              <a:t>Labels</a:t>
            </a:r>
            <a:r>
              <a:rPr lang="es-ES" sz="2800" dirty="0">
                <a:latin typeface="Dosis"/>
                <a:cs typeface="Dosis"/>
              </a:rPr>
              <a:t>.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4966195" y="4576331"/>
            <a:ext cx="1709158" cy="1110009"/>
          </a:xfrm>
          <a:prstGeom prst="roundRect">
            <a:avLst>
              <a:gd name="adj" fmla="val 11298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Rounded Rectangle 6"/>
          <p:cNvSpPr/>
          <p:nvPr/>
        </p:nvSpPr>
        <p:spPr>
          <a:xfrm>
            <a:off x="5166143" y="4863812"/>
            <a:ext cx="1309263" cy="397267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>
                <a:solidFill>
                  <a:schemeClr val="tx1"/>
                </a:solidFill>
              </a:rPr>
              <a:t>Container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5315868" y="4410890"/>
            <a:ext cx="1009812" cy="330881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bg1"/>
                </a:solidFill>
              </a:rPr>
              <a:t>10.1.0.1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999104" y="5292748"/>
            <a:ext cx="1326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Pod</a:t>
            </a:r>
            <a:r>
              <a:rPr lang="es-ES" dirty="0"/>
              <a:t> - 1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7052382" y="4576331"/>
            <a:ext cx="1709158" cy="1110009"/>
          </a:xfrm>
          <a:prstGeom prst="roundRect">
            <a:avLst>
              <a:gd name="adj" fmla="val 11298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Rounded Rectangle 14"/>
          <p:cNvSpPr/>
          <p:nvPr/>
        </p:nvSpPr>
        <p:spPr>
          <a:xfrm>
            <a:off x="7252330" y="4863812"/>
            <a:ext cx="1309263" cy="397267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>
                <a:solidFill>
                  <a:schemeClr val="tx1"/>
                </a:solidFill>
              </a:rPr>
              <a:t>Container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7402055" y="4410890"/>
            <a:ext cx="1009812" cy="330881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bg1"/>
                </a:solidFill>
              </a:rPr>
              <a:t>10.1.0.2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085291" y="5292748"/>
            <a:ext cx="1326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Pod</a:t>
            </a:r>
            <a:r>
              <a:rPr lang="es-ES" dirty="0"/>
              <a:t> - 2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5982998" y="3243162"/>
            <a:ext cx="1709158" cy="512955"/>
          </a:xfrm>
          <a:prstGeom prst="roundRect">
            <a:avLst>
              <a:gd name="adj" fmla="val 11298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>
                <a:solidFill>
                  <a:srgbClr val="000000"/>
                </a:solidFill>
              </a:rPr>
              <a:t>Service</a:t>
            </a:r>
            <a:endParaRPr lang="es-ES" dirty="0">
              <a:solidFill>
                <a:srgbClr val="000000"/>
              </a:solidFill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6125687" y="2957739"/>
            <a:ext cx="1423780" cy="39600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bg1"/>
                </a:solidFill>
              </a:rPr>
              <a:t>“</a:t>
            </a:r>
            <a:r>
              <a:rPr lang="es-ES" dirty="0" err="1">
                <a:solidFill>
                  <a:schemeClr val="bg1"/>
                </a:solidFill>
              </a:rPr>
              <a:t>Name</a:t>
            </a:r>
            <a:r>
              <a:rPr lang="es-ES" dirty="0">
                <a:solidFill>
                  <a:schemeClr val="bg1"/>
                </a:solidFill>
              </a:rPr>
              <a:t>”</a:t>
            </a:r>
          </a:p>
        </p:txBody>
      </p:sp>
      <p:cxnSp>
        <p:nvCxnSpPr>
          <p:cNvPr id="22" name="Straight Arrow Connector 21"/>
          <p:cNvCxnSpPr>
            <a:stCxn id="19" idx="2"/>
            <a:endCxn id="8" idx="0"/>
          </p:cNvCxnSpPr>
          <p:nvPr/>
        </p:nvCxnSpPr>
        <p:spPr>
          <a:xfrm flipH="1">
            <a:off x="5820774" y="3756117"/>
            <a:ext cx="1016803" cy="65477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9" idx="2"/>
            <a:endCxn id="16" idx="0"/>
          </p:cNvCxnSpPr>
          <p:nvPr/>
        </p:nvCxnSpPr>
        <p:spPr>
          <a:xfrm>
            <a:off x="6837577" y="3756117"/>
            <a:ext cx="1069384" cy="65477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59567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Scheduler</a:t>
            </a:r>
            <a:endParaRPr lang="es-E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2"/>
            <a:ext cx="8229600" cy="1833160"/>
          </a:xfrm>
        </p:spPr>
        <p:txBody>
          <a:bodyPr/>
          <a:lstStyle/>
          <a:p>
            <a:pPr marL="0" indent="0">
              <a:buNone/>
            </a:pPr>
            <a:r>
              <a:rPr lang="es-ES" dirty="0"/>
              <a:t>- Elige el lugar y levanta el </a:t>
            </a:r>
            <a:r>
              <a:rPr lang="es-ES" dirty="0" err="1"/>
              <a:t>Pod</a:t>
            </a:r>
            <a:r>
              <a:rPr lang="es-ES" dirty="0"/>
              <a:t> dentro de los nodos.</a:t>
            </a:r>
          </a:p>
          <a:p>
            <a:pPr marL="0" indent="0">
              <a:buNone/>
            </a:pPr>
            <a:r>
              <a:rPr lang="es-ES" dirty="0"/>
              <a:t>- El mejor lugar es elegido en base a los requerimientos del </a:t>
            </a:r>
            <a:r>
              <a:rPr lang="es-ES" dirty="0" err="1"/>
              <a:t>Pod</a:t>
            </a:r>
            <a:r>
              <a:rPr lang="es-ES" dirty="0"/>
              <a:t>.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2421738" y="3614458"/>
            <a:ext cx="4300524" cy="2581488"/>
            <a:chOff x="2607810" y="3614458"/>
            <a:chExt cx="4300524" cy="2581488"/>
          </a:xfrm>
        </p:grpSpPr>
        <p:pic>
          <p:nvPicPr>
            <p:cNvPr id="4" name="Picture 3" descr="server.png"/>
            <p:cNvPicPr>
              <a:picLocks noChangeAspect="1"/>
            </p:cNvPicPr>
            <p:nvPr/>
          </p:nvPicPr>
          <p:blipFill rotWithShape="1"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636" r="17798"/>
            <a:stretch/>
          </p:blipFill>
          <p:spPr>
            <a:xfrm>
              <a:off x="2607810" y="3974458"/>
              <a:ext cx="1075131" cy="1665169"/>
            </a:xfrm>
            <a:prstGeom prst="rect">
              <a:avLst/>
            </a:prstGeom>
          </p:spPr>
        </p:pic>
        <p:pic>
          <p:nvPicPr>
            <p:cNvPr id="5" name="Picture 4" descr="server.png"/>
            <p:cNvPicPr>
              <a:picLocks noChangeAspect="1"/>
            </p:cNvPicPr>
            <p:nvPr/>
          </p:nvPicPr>
          <p:blipFill rotWithShape="1"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636" r="17798"/>
            <a:stretch/>
          </p:blipFill>
          <p:spPr>
            <a:xfrm>
              <a:off x="3682941" y="3974458"/>
              <a:ext cx="1075131" cy="1665169"/>
            </a:xfrm>
            <a:prstGeom prst="rect">
              <a:avLst/>
            </a:prstGeom>
          </p:spPr>
        </p:pic>
        <p:pic>
          <p:nvPicPr>
            <p:cNvPr id="6" name="Picture 5" descr="server.png"/>
            <p:cNvPicPr>
              <a:picLocks noChangeAspect="1"/>
            </p:cNvPicPr>
            <p:nvPr/>
          </p:nvPicPr>
          <p:blipFill rotWithShape="1"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636" r="17798"/>
            <a:stretch/>
          </p:blipFill>
          <p:spPr>
            <a:xfrm>
              <a:off x="4758072" y="3974458"/>
              <a:ext cx="1075131" cy="1665169"/>
            </a:xfrm>
            <a:prstGeom prst="rect">
              <a:avLst/>
            </a:prstGeom>
          </p:spPr>
        </p:pic>
        <p:pic>
          <p:nvPicPr>
            <p:cNvPr id="7" name="Picture 6" descr="server.png"/>
            <p:cNvPicPr>
              <a:picLocks noChangeAspect="1"/>
            </p:cNvPicPr>
            <p:nvPr/>
          </p:nvPicPr>
          <p:blipFill rotWithShape="1"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636" r="17798"/>
            <a:stretch/>
          </p:blipFill>
          <p:spPr>
            <a:xfrm>
              <a:off x="5833203" y="3974458"/>
              <a:ext cx="1075131" cy="1665169"/>
            </a:xfrm>
            <a:prstGeom prst="rect">
              <a:avLst/>
            </a:prstGeom>
          </p:spPr>
        </p:pic>
        <p:pic>
          <p:nvPicPr>
            <p:cNvPr id="8" name="Picture 7" descr="heartbeat-green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87582" y="5639626"/>
              <a:ext cx="683999" cy="556319"/>
            </a:xfrm>
            <a:prstGeom prst="rect">
              <a:avLst/>
            </a:prstGeom>
          </p:spPr>
        </p:pic>
        <p:pic>
          <p:nvPicPr>
            <p:cNvPr id="9" name="Picture 8" descr="heartbeat-green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78013" y="5639627"/>
              <a:ext cx="683999" cy="556319"/>
            </a:xfrm>
            <a:prstGeom prst="rect">
              <a:avLst/>
            </a:prstGeom>
          </p:spPr>
        </p:pic>
        <p:pic>
          <p:nvPicPr>
            <p:cNvPr id="10" name="Picture 9" descr="heartbeat-green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28769" y="5639626"/>
              <a:ext cx="683999" cy="556319"/>
            </a:xfrm>
            <a:prstGeom prst="rect">
              <a:avLst/>
            </a:prstGeom>
          </p:spPr>
        </p:pic>
        <p:pic>
          <p:nvPicPr>
            <p:cNvPr id="11" name="Picture 10" descr="heartbeat-green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3638" y="5639627"/>
              <a:ext cx="683999" cy="556319"/>
            </a:xfrm>
            <a:prstGeom prst="rect">
              <a:avLst/>
            </a:prstGeom>
          </p:spPr>
        </p:pic>
        <p:sp>
          <p:nvSpPr>
            <p:cNvPr id="12" name="Rounded Rectangle 11"/>
            <p:cNvSpPr/>
            <p:nvPr/>
          </p:nvSpPr>
          <p:spPr>
            <a:xfrm>
              <a:off x="3850103" y="3614458"/>
              <a:ext cx="756000" cy="360000"/>
            </a:xfrm>
            <a:prstGeom prst="roundRect">
              <a:avLst>
                <a:gd name="adj" fmla="val 11298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2000" dirty="0" err="1">
                  <a:solidFill>
                    <a:schemeClr val="bg1"/>
                  </a:solidFill>
                </a:rPr>
                <a:t>Pod</a:t>
              </a:r>
              <a:endParaRPr lang="es-ES" sz="20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156921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ounded Rectangle 79"/>
          <p:cNvSpPr/>
          <p:nvPr/>
        </p:nvSpPr>
        <p:spPr>
          <a:xfrm>
            <a:off x="739549" y="2351825"/>
            <a:ext cx="2958511" cy="3292149"/>
          </a:xfrm>
          <a:prstGeom prst="roundRect">
            <a:avLst>
              <a:gd name="adj" fmla="val 11298"/>
            </a:avLst>
          </a:prstGeom>
          <a:solidFill>
            <a:srgbClr val="FAE58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79" name="Rounded Rectangle 78"/>
          <p:cNvSpPr/>
          <p:nvPr/>
        </p:nvSpPr>
        <p:spPr>
          <a:xfrm>
            <a:off x="587149" y="2199425"/>
            <a:ext cx="2961494" cy="3292149"/>
          </a:xfrm>
          <a:prstGeom prst="roundRect">
            <a:avLst>
              <a:gd name="adj" fmla="val 11298"/>
            </a:avLst>
          </a:prstGeom>
          <a:solidFill>
            <a:srgbClr val="FAE58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Kubernetes</a:t>
            </a:r>
            <a:r>
              <a:rPr lang="es-ES" dirty="0"/>
              <a:t> - Arquitectura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434749" y="2047025"/>
            <a:ext cx="2939574" cy="3292149"/>
          </a:xfrm>
          <a:prstGeom prst="roundRect">
            <a:avLst>
              <a:gd name="adj" fmla="val 11298"/>
            </a:avLst>
          </a:prstGeom>
          <a:solidFill>
            <a:srgbClr val="FAE58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7" name="TextBox 16"/>
          <p:cNvSpPr txBox="1"/>
          <p:nvPr/>
        </p:nvSpPr>
        <p:spPr>
          <a:xfrm>
            <a:off x="1335272" y="2184966"/>
            <a:ext cx="12546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dirty="0"/>
              <a:t>Master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4622104" y="1507452"/>
            <a:ext cx="4102049" cy="2309768"/>
          </a:xfrm>
          <a:prstGeom prst="roundRect">
            <a:avLst>
              <a:gd name="adj" fmla="val 11298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0" name="TextBox 19"/>
          <p:cNvSpPr txBox="1"/>
          <p:nvPr/>
        </p:nvSpPr>
        <p:spPr>
          <a:xfrm>
            <a:off x="4836505" y="1522293"/>
            <a:ext cx="7900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 err="1"/>
              <a:t>Node</a:t>
            </a:r>
            <a:endParaRPr lang="es-ES" sz="2000" dirty="0"/>
          </a:p>
        </p:txBody>
      </p:sp>
      <p:sp>
        <p:nvSpPr>
          <p:cNvPr id="22" name="Rounded Rectangle 21"/>
          <p:cNvSpPr>
            <a:spLocks noChangeAspect="1"/>
          </p:cNvSpPr>
          <p:nvPr/>
        </p:nvSpPr>
        <p:spPr>
          <a:xfrm>
            <a:off x="4791138" y="2007174"/>
            <a:ext cx="1152050" cy="1152050"/>
          </a:xfrm>
          <a:prstGeom prst="roundRect">
            <a:avLst>
              <a:gd name="adj" fmla="val 11298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3" name="Rounded Rectangle 22"/>
          <p:cNvSpPr>
            <a:spLocks noChangeAspect="1"/>
          </p:cNvSpPr>
          <p:nvPr/>
        </p:nvSpPr>
        <p:spPr>
          <a:xfrm>
            <a:off x="4898383" y="2415393"/>
            <a:ext cx="949239" cy="64800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000" dirty="0">
              <a:solidFill>
                <a:schemeClr val="tx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088185" y="2024923"/>
            <a:ext cx="562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/>
              <a:t>Pod</a:t>
            </a:r>
            <a:endParaRPr lang="es-ES" dirty="0"/>
          </a:p>
        </p:txBody>
      </p:sp>
      <p:sp>
        <p:nvSpPr>
          <p:cNvPr id="36" name="Rounded Rectangle 35"/>
          <p:cNvSpPr>
            <a:spLocks noChangeAspect="1"/>
          </p:cNvSpPr>
          <p:nvPr/>
        </p:nvSpPr>
        <p:spPr>
          <a:xfrm>
            <a:off x="6095588" y="2007174"/>
            <a:ext cx="1152050" cy="1152050"/>
          </a:xfrm>
          <a:prstGeom prst="roundRect">
            <a:avLst>
              <a:gd name="adj" fmla="val 11298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7" name="Rounded Rectangle 36"/>
          <p:cNvSpPr/>
          <p:nvPr/>
        </p:nvSpPr>
        <p:spPr>
          <a:xfrm>
            <a:off x="6264772" y="2558061"/>
            <a:ext cx="359490" cy="359999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000" dirty="0">
              <a:solidFill>
                <a:schemeClr val="tx1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392635" y="2024923"/>
            <a:ext cx="562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/>
              <a:t>Pod</a:t>
            </a:r>
            <a:endParaRPr lang="es-ES" dirty="0"/>
          </a:p>
        </p:txBody>
      </p:sp>
      <p:sp>
        <p:nvSpPr>
          <p:cNvPr id="39" name="Rounded Rectangle 38"/>
          <p:cNvSpPr/>
          <p:nvPr/>
        </p:nvSpPr>
        <p:spPr>
          <a:xfrm>
            <a:off x="6733148" y="2558061"/>
            <a:ext cx="359490" cy="359999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000" dirty="0">
              <a:solidFill>
                <a:schemeClr val="tx1"/>
              </a:solidFill>
            </a:endParaRPr>
          </a:p>
        </p:txBody>
      </p:sp>
      <p:sp>
        <p:nvSpPr>
          <p:cNvPr id="40" name="Rounded Rectangle 39"/>
          <p:cNvSpPr>
            <a:spLocks noChangeAspect="1"/>
          </p:cNvSpPr>
          <p:nvPr/>
        </p:nvSpPr>
        <p:spPr>
          <a:xfrm>
            <a:off x="7405932" y="2024923"/>
            <a:ext cx="1152050" cy="1152050"/>
          </a:xfrm>
          <a:prstGeom prst="roundRect">
            <a:avLst>
              <a:gd name="adj" fmla="val 11298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1" name="Rounded Rectangle 40"/>
          <p:cNvSpPr>
            <a:spLocks noChangeAspect="1"/>
          </p:cNvSpPr>
          <p:nvPr/>
        </p:nvSpPr>
        <p:spPr>
          <a:xfrm>
            <a:off x="7754860" y="2504058"/>
            <a:ext cx="467336" cy="467998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000" dirty="0">
              <a:solidFill>
                <a:schemeClr val="tx1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7702979" y="2042672"/>
            <a:ext cx="562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/>
              <a:t>Pod</a:t>
            </a:r>
            <a:endParaRPr lang="es-ES" dirty="0"/>
          </a:p>
        </p:txBody>
      </p:sp>
      <p:sp>
        <p:nvSpPr>
          <p:cNvPr id="44" name="Rounded Rectangle 43"/>
          <p:cNvSpPr>
            <a:spLocks noChangeAspect="1"/>
          </p:cNvSpPr>
          <p:nvPr/>
        </p:nvSpPr>
        <p:spPr>
          <a:xfrm>
            <a:off x="695376" y="2804591"/>
            <a:ext cx="2454823" cy="426215"/>
          </a:xfrm>
          <a:prstGeom prst="roundRect">
            <a:avLst>
              <a:gd name="adj" fmla="val 1129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086244" y="2814567"/>
            <a:ext cx="1615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API Server</a:t>
            </a:r>
          </a:p>
        </p:txBody>
      </p:sp>
      <p:sp>
        <p:nvSpPr>
          <p:cNvPr id="46" name="Rounded Rectangle 45"/>
          <p:cNvSpPr>
            <a:spLocks noChangeAspect="1"/>
          </p:cNvSpPr>
          <p:nvPr/>
        </p:nvSpPr>
        <p:spPr>
          <a:xfrm>
            <a:off x="668868" y="3363256"/>
            <a:ext cx="2496712" cy="426215"/>
          </a:xfrm>
          <a:prstGeom prst="roundRect">
            <a:avLst>
              <a:gd name="adj" fmla="val 1129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1111147" y="3373232"/>
            <a:ext cx="1590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/>
              <a:t>Scheduler</a:t>
            </a:r>
            <a:endParaRPr lang="es-ES" dirty="0"/>
          </a:p>
        </p:txBody>
      </p:sp>
      <p:sp>
        <p:nvSpPr>
          <p:cNvPr id="49" name="Rounded Rectangle 48"/>
          <p:cNvSpPr>
            <a:spLocks noChangeAspect="1"/>
          </p:cNvSpPr>
          <p:nvPr/>
        </p:nvSpPr>
        <p:spPr>
          <a:xfrm>
            <a:off x="653487" y="3957038"/>
            <a:ext cx="2496712" cy="426215"/>
          </a:xfrm>
          <a:prstGeom prst="roundRect">
            <a:avLst>
              <a:gd name="adj" fmla="val 1129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668867" y="3967014"/>
            <a:ext cx="2580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/>
              <a:t>Controller</a:t>
            </a:r>
            <a:r>
              <a:rPr lang="es-ES" dirty="0"/>
              <a:t> Manager</a:t>
            </a:r>
          </a:p>
        </p:txBody>
      </p:sp>
      <p:sp>
        <p:nvSpPr>
          <p:cNvPr id="51" name="Rounded Rectangle 50"/>
          <p:cNvSpPr/>
          <p:nvPr/>
        </p:nvSpPr>
        <p:spPr>
          <a:xfrm>
            <a:off x="4806654" y="3314867"/>
            <a:ext cx="1136534" cy="359999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4806654" y="3294299"/>
            <a:ext cx="1136534" cy="335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dirty="0" err="1"/>
              <a:t>Docker</a:t>
            </a:r>
            <a:endParaRPr lang="es-ES" sz="1600" dirty="0"/>
          </a:p>
        </p:txBody>
      </p:sp>
      <p:sp>
        <p:nvSpPr>
          <p:cNvPr id="53" name="Rounded Rectangle 52"/>
          <p:cNvSpPr/>
          <p:nvPr/>
        </p:nvSpPr>
        <p:spPr>
          <a:xfrm>
            <a:off x="6095588" y="3314998"/>
            <a:ext cx="1136534" cy="359999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6095588" y="3294430"/>
            <a:ext cx="11365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dirty="0" err="1"/>
              <a:t>kubelet</a:t>
            </a:r>
            <a:endParaRPr lang="es-ES" sz="1600" dirty="0"/>
          </a:p>
        </p:txBody>
      </p:sp>
      <p:sp>
        <p:nvSpPr>
          <p:cNvPr id="55" name="Rounded Rectangle 54"/>
          <p:cNvSpPr/>
          <p:nvPr/>
        </p:nvSpPr>
        <p:spPr>
          <a:xfrm>
            <a:off x="7366339" y="3312698"/>
            <a:ext cx="1136534" cy="359999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7291632" y="3292130"/>
            <a:ext cx="12873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dirty="0" err="1"/>
              <a:t>kube</a:t>
            </a:r>
            <a:r>
              <a:rPr lang="es-ES" sz="1600" dirty="0"/>
              <a:t>-proxy</a:t>
            </a:r>
          </a:p>
        </p:txBody>
      </p:sp>
      <p:sp>
        <p:nvSpPr>
          <p:cNvPr id="57" name="Rounded Rectangle 56"/>
          <p:cNvSpPr/>
          <p:nvPr/>
        </p:nvSpPr>
        <p:spPr>
          <a:xfrm>
            <a:off x="4622104" y="4063110"/>
            <a:ext cx="4102050" cy="2309768"/>
          </a:xfrm>
          <a:prstGeom prst="roundRect">
            <a:avLst>
              <a:gd name="adj" fmla="val 11298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58" name="TextBox 57"/>
          <p:cNvSpPr txBox="1"/>
          <p:nvPr/>
        </p:nvSpPr>
        <p:spPr>
          <a:xfrm>
            <a:off x="4836505" y="4093378"/>
            <a:ext cx="7900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 err="1"/>
              <a:t>Node</a:t>
            </a:r>
            <a:endParaRPr lang="es-ES" sz="2000" dirty="0"/>
          </a:p>
        </p:txBody>
      </p:sp>
      <p:sp>
        <p:nvSpPr>
          <p:cNvPr id="59" name="Rounded Rectangle 58"/>
          <p:cNvSpPr>
            <a:spLocks noChangeAspect="1"/>
          </p:cNvSpPr>
          <p:nvPr/>
        </p:nvSpPr>
        <p:spPr>
          <a:xfrm>
            <a:off x="4791138" y="4562832"/>
            <a:ext cx="1152050" cy="1152050"/>
          </a:xfrm>
          <a:prstGeom prst="roundRect">
            <a:avLst>
              <a:gd name="adj" fmla="val 11298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1" name="TextBox 60"/>
          <p:cNvSpPr txBox="1"/>
          <p:nvPr/>
        </p:nvSpPr>
        <p:spPr>
          <a:xfrm>
            <a:off x="5088185" y="4580581"/>
            <a:ext cx="562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/>
              <a:t>Pod</a:t>
            </a:r>
            <a:endParaRPr lang="es-ES" dirty="0"/>
          </a:p>
        </p:txBody>
      </p:sp>
      <p:sp>
        <p:nvSpPr>
          <p:cNvPr id="62" name="Rounded Rectangle 61"/>
          <p:cNvSpPr>
            <a:spLocks noChangeAspect="1"/>
          </p:cNvSpPr>
          <p:nvPr/>
        </p:nvSpPr>
        <p:spPr>
          <a:xfrm>
            <a:off x="6095588" y="4562832"/>
            <a:ext cx="1152050" cy="1152050"/>
          </a:xfrm>
          <a:prstGeom prst="roundRect">
            <a:avLst>
              <a:gd name="adj" fmla="val 11298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3" name="Rounded Rectangle 62"/>
          <p:cNvSpPr>
            <a:spLocks noChangeAspect="1"/>
          </p:cNvSpPr>
          <p:nvPr/>
        </p:nvSpPr>
        <p:spPr>
          <a:xfrm>
            <a:off x="6849104" y="5118284"/>
            <a:ext cx="287490" cy="287941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000" dirty="0">
              <a:solidFill>
                <a:schemeClr val="tx1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6392635" y="4580581"/>
            <a:ext cx="562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/>
              <a:t>Pod</a:t>
            </a:r>
            <a:endParaRPr lang="es-ES" dirty="0"/>
          </a:p>
        </p:txBody>
      </p:sp>
      <p:sp>
        <p:nvSpPr>
          <p:cNvPr id="69" name="Rounded Rectangle 68"/>
          <p:cNvSpPr/>
          <p:nvPr/>
        </p:nvSpPr>
        <p:spPr>
          <a:xfrm>
            <a:off x="4806654" y="5870525"/>
            <a:ext cx="1136534" cy="359999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4806654" y="5849957"/>
            <a:ext cx="1136534" cy="335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dirty="0" err="1"/>
              <a:t>Docker</a:t>
            </a:r>
            <a:endParaRPr lang="es-ES" sz="1600" dirty="0"/>
          </a:p>
        </p:txBody>
      </p:sp>
      <p:sp>
        <p:nvSpPr>
          <p:cNvPr id="71" name="Rounded Rectangle 70"/>
          <p:cNvSpPr/>
          <p:nvPr/>
        </p:nvSpPr>
        <p:spPr>
          <a:xfrm>
            <a:off x="6095588" y="5870656"/>
            <a:ext cx="1136534" cy="359999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6095588" y="5850088"/>
            <a:ext cx="11365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dirty="0" err="1"/>
              <a:t>kubelet</a:t>
            </a:r>
            <a:endParaRPr lang="es-ES" sz="1600" dirty="0"/>
          </a:p>
        </p:txBody>
      </p:sp>
      <p:sp>
        <p:nvSpPr>
          <p:cNvPr id="73" name="Rounded Rectangle 72"/>
          <p:cNvSpPr/>
          <p:nvPr/>
        </p:nvSpPr>
        <p:spPr>
          <a:xfrm>
            <a:off x="7366339" y="5868356"/>
            <a:ext cx="1136534" cy="359999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7291632" y="5847788"/>
            <a:ext cx="12873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dirty="0" err="1"/>
              <a:t>kube</a:t>
            </a:r>
            <a:r>
              <a:rPr lang="es-ES" sz="1600" dirty="0"/>
              <a:t>-proxy</a:t>
            </a:r>
          </a:p>
        </p:txBody>
      </p:sp>
      <p:sp>
        <p:nvSpPr>
          <p:cNvPr id="76" name="Rounded Rectangle 75"/>
          <p:cNvSpPr>
            <a:spLocks noChangeAspect="1"/>
          </p:cNvSpPr>
          <p:nvPr/>
        </p:nvSpPr>
        <p:spPr>
          <a:xfrm>
            <a:off x="653487" y="4551073"/>
            <a:ext cx="2496712" cy="426215"/>
          </a:xfrm>
          <a:prstGeom prst="roundRect">
            <a:avLst>
              <a:gd name="adj" fmla="val 1129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668867" y="4561049"/>
            <a:ext cx="2580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/>
              <a:t>etcd</a:t>
            </a:r>
            <a:endParaRPr lang="es-ES" dirty="0"/>
          </a:p>
        </p:txBody>
      </p:sp>
      <p:sp>
        <p:nvSpPr>
          <p:cNvPr id="81" name="Rounded Rectangle 80"/>
          <p:cNvSpPr>
            <a:spLocks noChangeAspect="1"/>
          </p:cNvSpPr>
          <p:nvPr/>
        </p:nvSpPr>
        <p:spPr>
          <a:xfrm>
            <a:off x="5137989" y="5023576"/>
            <a:ext cx="467336" cy="467998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000" dirty="0">
              <a:solidFill>
                <a:schemeClr val="tx1"/>
              </a:solidFill>
            </a:endParaRPr>
          </a:p>
        </p:txBody>
      </p:sp>
      <p:sp>
        <p:nvSpPr>
          <p:cNvPr id="82" name="Rounded Rectangle 81"/>
          <p:cNvSpPr>
            <a:spLocks/>
          </p:cNvSpPr>
          <p:nvPr/>
        </p:nvSpPr>
        <p:spPr>
          <a:xfrm>
            <a:off x="6179247" y="5029045"/>
            <a:ext cx="566352" cy="462529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000" dirty="0">
              <a:solidFill>
                <a:schemeClr val="tx1"/>
              </a:solidFill>
            </a:endParaRPr>
          </a:p>
        </p:txBody>
      </p:sp>
      <p:cxnSp>
        <p:nvCxnSpPr>
          <p:cNvPr id="83" name="Straight Arrow Connector 82"/>
          <p:cNvCxnSpPr/>
          <p:nvPr/>
        </p:nvCxnSpPr>
        <p:spPr>
          <a:xfrm flipH="1">
            <a:off x="3762388" y="2646631"/>
            <a:ext cx="788534" cy="537268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/>
          <p:nvPr/>
        </p:nvCxnSpPr>
        <p:spPr>
          <a:xfrm flipH="1" flipV="1">
            <a:off x="3744528" y="4581015"/>
            <a:ext cx="817402" cy="537269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26476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"/>
          <p:cNvSpPr>
            <a:spLocks/>
          </p:cNvSpPr>
          <p:nvPr/>
        </p:nvSpPr>
        <p:spPr bwMode="auto">
          <a:xfrm>
            <a:off x="4218693" y="944230"/>
            <a:ext cx="4602747" cy="14543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40639" bIns="0" anchor="ctr"/>
          <a:lstStyle>
            <a:lvl1pPr marL="39688" algn="l">
              <a:defRPr sz="1200">
                <a:solidFill>
                  <a:schemeClr val="tx1"/>
                </a:solidFill>
                <a:latin typeface="Chalkboard" charset="0"/>
              </a:defRPr>
            </a:lvl1pPr>
            <a:lvl2pPr algn="l">
              <a:defRPr sz="1200">
                <a:solidFill>
                  <a:schemeClr val="tx1"/>
                </a:solidFill>
                <a:latin typeface="Chalkboard" charset="0"/>
              </a:defRPr>
            </a:lvl2pPr>
            <a:lvl3pPr algn="l">
              <a:defRPr sz="1200">
                <a:solidFill>
                  <a:schemeClr val="tx1"/>
                </a:solidFill>
                <a:latin typeface="Chalkboard" charset="0"/>
              </a:defRPr>
            </a:lvl3pPr>
            <a:lvl4pPr algn="l">
              <a:defRPr sz="1200">
                <a:solidFill>
                  <a:schemeClr val="tx1"/>
                </a:solidFill>
                <a:latin typeface="Chalkboard" charset="0"/>
              </a:defRPr>
            </a:lvl4pPr>
            <a:lvl5pPr algn="l">
              <a:defRPr sz="1200">
                <a:solidFill>
                  <a:schemeClr val="tx1"/>
                </a:solidFill>
                <a:latin typeface="Chalkboard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halkboard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halkboard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halkboard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halkboard" charset="0"/>
              </a:defRPr>
            </a:lvl9pPr>
          </a:lstStyle>
          <a:p>
            <a:pPr algn="ctr">
              <a:spcBef>
                <a:spcPts val="700"/>
              </a:spcBef>
            </a:pPr>
            <a:r>
              <a:rPr lang="en-US" altLang="es-PE" sz="4400" b="1" dirty="0">
                <a:solidFill>
                  <a:srgbClr val="000000"/>
                </a:solidFill>
                <a:latin typeface="Dosis"/>
                <a:ea typeface="Lucida Grande" charset="0"/>
                <a:cs typeface="Dosis"/>
                <a:sym typeface="Lucida Grande" charset="0"/>
              </a:rPr>
              <a:t>ANGEL NÚÑEZ</a:t>
            </a:r>
            <a:br>
              <a:rPr lang="en-US" altLang="es-PE" sz="1000" b="1" dirty="0">
                <a:solidFill>
                  <a:srgbClr val="000000"/>
                </a:solidFill>
                <a:latin typeface="Dosis"/>
                <a:ea typeface="ヒラギノ角ゴ ProN W6" charset="0"/>
                <a:cs typeface="Dosis"/>
                <a:sym typeface="Lucida Grande" charset="0"/>
              </a:rPr>
            </a:br>
            <a:endParaRPr lang="en-US" altLang="es-PE" sz="1000" b="1" dirty="0">
              <a:solidFill>
                <a:srgbClr val="000000"/>
              </a:solidFill>
              <a:latin typeface="Dosis"/>
              <a:ea typeface="ヒラギノ角ゴ ProN W6" charset="0"/>
              <a:cs typeface="Dosis"/>
              <a:sym typeface="Lucida Grande" charset="0"/>
            </a:endParaRPr>
          </a:p>
          <a:p>
            <a:pPr algn="ctr">
              <a:spcBef>
                <a:spcPts val="700"/>
              </a:spcBef>
            </a:pPr>
            <a:r>
              <a:rPr lang="en-US" altLang="es-PE" sz="2800" b="1" dirty="0">
                <a:solidFill>
                  <a:srgbClr val="000000"/>
                </a:solidFill>
                <a:latin typeface="Dosis"/>
                <a:ea typeface="ヒラギノ角ゴ ProN W6" charset="0"/>
                <a:cs typeface="Dosis"/>
                <a:sym typeface="Lucida Grande" charset="0"/>
              </a:rPr>
              <a:t>DevOps Consultant</a:t>
            </a:r>
          </a:p>
        </p:txBody>
      </p:sp>
      <p:sp>
        <p:nvSpPr>
          <p:cNvPr id="10" name="Text Box 2"/>
          <p:cNvSpPr txBox="1">
            <a:spLocks noChangeArrowheads="1"/>
          </p:cNvSpPr>
          <p:nvPr/>
        </p:nvSpPr>
        <p:spPr bwMode="auto">
          <a:xfrm>
            <a:off x="1195253" y="4792334"/>
            <a:ext cx="2663783" cy="104408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/>
          <a:lstStyle/>
          <a:p>
            <a:pPr marL="319088" indent="-315913">
              <a:lnSpc>
                <a:spcPct val="120000"/>
              </a:lnSpc>
              <a:spcBef>
                <a:spcPts val="700"/>
              </a:spcBef>
              <a:buClrTx/>
              <a:buSzPct val="60000"/>
              <a:buFontTx/>
              <a:buNone/>
              <a:tabLst>
                <a:tab pos="319088" algn="l"/>
                <a:tab pos="776288" algn="l"/>
                <a:tab pos="1233488" algn="l"/>
                <a:tab pos="1690688" algn="l"/>
                <a:tab pos="2147888" algn="l"/>
                <a:tab pos="2605088" algn="l"/>
                <a:tab pos="3062288" algn="l"/>
                <a:tab pos="3519488" algn="l"/>
                <a:tab pos="3976688" algn="l"/>
                <a:tab pos="4433888" algn="l"/>
                <a:tab pos="4891088" algn="l"/>
                <a:tab pos="5348288" algn="l"/>
                <a:tab pos="5805488" algn="l"/>
                <a:tab pos="6262688" algn="l"/>
                <a:tab pos="6719888" algn="l"/>
                <a:tab pos="7177088" algn="l"/>
                <a:tab pos="7634288" algn="l"/>
                <a:tab pos="8091488" algn="l"/>
                <a:tab pos="8548688" algn="l"/>
                <a:tab pos="9005888" algn="l"/>
                <a:tab pos="9463088" algn="l"/>
              </a:tabLst>
            </a:pPr>
            <a:r>
              <a:rPr lang="es-PE" sz="2400" dirty="0">
                <a:solidFill>
                  <a:srgbClr val="000000"/>
                </a:solidFill>
                <a:latin typeface="Dosis"/>
                <a:ea typeface="ヒラギノ角ゴ ProN W6" charset="0"/>
                <a:cs typeface="Dosis"/>
              </a:rPr>
              <a:t>angel.@ment.la</a:t>
            </a:r>
          </a:p>
          <a:p>
            <a:pPr marL="319088" indent="-315913">
              <a:lnSpc>
                <a:spcPct val="90000"/>
              </a:lnSpc>
              <a:spcBef>
                <a:spcPts val="700"/>
              </a:spcBef>
              <a:buClrTx/>
              <a:buSzPct val="60000"/>
              <a:buFontTx/>
              <a:buNone/>
              <a:tabLst>
                <a:tab pos="319088" algn="l"/>
                <a:tab pos="776288" algn="l"/>
                <a:tab pos="1233488" algn="l"/>
                <a:tab pos="1690688" algn="l"/>
                <a:tab pos="2147888" algn="l"/>
                <a:tab pos="2605088" algn="l"/>
                <a:tab pos="3062288" algn="l"/>
                <a:tab pos="3519488" algn="l"/>
                <a:tab pos="3976688" algn="l"/>
                <a:tab pos="4433888" algn="l"/>
                <a:tab pos="4891088" algn="l"/>
                <a:tab pos="5348288" algn="l"/>
                <a:tab pos="5805488" algn="l"/>
                <a:tab pos="6262688" algn="l"/>
                <a:tab pos="6719888" algn="l"/>
                <a:tab pos="7177088" algn="l"/>
                <a:tab pos="7634288" algn="l"/>
                <a:tab pos="8091488" algn="l"/>
                <a:tab pos="8548688" algn="l"/>
                <a:tab pos="9005888" algn="l"/>
                <a:tab pos="9463088" algn="l"/>
              </a:tabLst>
            </a:pPr>
            <a:r>
              <a:rPr lang="es-PE" sz="2400" dirty="0">
                <a:solidFill>
                  <a:srgbClr val="000000"/>
                </a:solidFill>
                <a:latin typeface="Dosis"/>
                <a:ea typeface="ヒラギノ角ゴ ProN W6" charset="0"/>
                <a:cs typeface="Dosis"/>
              </a:rPr>
              <a:t>@snahider</a:t>
            </a:r>
            <a:endParaRPr lang="es-PE" sz="2400" dirty="0">
              <a:solidFill>
                <a:srgbClr val="000000"/>
              </a:solidFill>
              <a:latin typeface="Dosis"/>
              <a:cs typeface="Dosis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7808" y="5209140"/>
            <a:ext cx="724978" cy="72497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9617" y="4931904"/>
            <a:ext cx="381000" cy="381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424885C-FED0-E24E-9A55-6B27F36D6B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559" y="923881"/>
            <a:ext cx="3851172" cy="385117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65DF485-483F-0842-AF03-4E9537BFBA2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521" t="37101" r="4396" b="37144"/>
          <a:stretch/>
        </p:blipFill>
        <p:spPr>
          <a:xfrm>
            <a:off x="5433925" y="2759463"/>
            <a:ext cx="2172285" cy="62803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62CA4E7-FFCE-3E45-A155-8483DF1908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44808" y="3748401"/>
            <a:ext cx="1350516" cy="1611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4422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2768" y="4399087"/>
            <a:ext cx="8229600" cy="1143000"/>
          </a:xfrm>
        </p:spPr>
        <p:txBody>
          <a:bodyPr>
            <a:noAutofit/>
          </a:bodyPr>
          <a:lstStyle/>
          <a:p>
            <a:pPr algn="l"/>
            <a:r>
              <a:rPr lang="es-ES" sz="7200" dirty="0" err="1"/>
              <a:t>Kubernetes</a:t>
            </a:r>
            <a:r>
              <a:rPr lang="es-ES" sz="7200" dirty="0"/>
              <a:t> Demo</a:t>
            </a:r>
          </a:p>
        </p:txBody>
      </p:sp>
      <p:pic>
        <p:nvPicPr>
          <p:cNvPr id="6" name="Picture 5" descr="k8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1627" y="595111"/>
            <a:ext cx="3647397" cy="3647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0105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Kubernetes</a:t>
            </a:r>
            <a:endParaRPr lang="es-E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9768" y="1600202"/>
            <a:ext cx="4064213" cy="4706252"/>
          </a:xfrm>
        </p:spPr>
        <p:txBody>
          <a:bodyPr>
            <a:noAutofit/>
          </a:bodyPr>
          <a:lstStyle/>
          <a:p>
            <a:r>
              <a:rPr lang="es-ES" sz="2800" dirty="0" err="1"/>
              <a:t>Naming</a:t>
            </a:r>
            <a:r>
              <a:rPr lang="es-ES" sz="2800" dirty="0"/>
              <a:t> and </a:t>
            </a:r>
            <a:r>
              <a:rPr lang="es-ES" sz="2800" dirty="0" err="1"/>
              <a:t>Discovery</a:t>
            </a:r>
            <a:endParaRPr lang="es-ES" sz="2800" dirty="0"/>
          </a:p>
          <a:p>
            <a:r>
              <a:rPr lang="es-ES" sz="2800" dirty="0" err="1"/>
              <a:t>Replicate</a:t>
            </a:r>
            <a:r>
              <a:rPr lang="es-ES" sz="2800" dirty="0"/>
              <a:t> </a:t>
            </a:r>
            <a:r>
              <a:rPr lang="es-ES" sz="2800" dirty="0" err="1"/>
              <a:t>instances</a:t>
            </a:r>
            <a:endParaRPr lang="es-ES" sz="2800" dirty="0"/>
          </a:p>
          <a:p>
            <a:r>
              <a:rPr lang="es-ES" sz="2800" dirty="0"/>
              <a:t>Load </a:t>
            </a:r>
            <a:r>
              <a:rPr lang="es-ES" sz="2800" dirty="0" err="1"/>
              <a:t>Balancing</a:t>
            </a:r>
            <a:endParaRPr lang="es-ES" sz="2800" dirty="0"/>
          </a:p>
          <a:p>
            <a:r>
              <a:rPr lang="es-ES" sz="2800" dirty="0" err="1"/>
              <a:t>Declarative</a:t>
            </a:r>
            <a:r>
              <a:rPr lang="es-ES" sz="2800" dirty="0"/>
              <a:t> </a:t>
            </a:r>
            <a:r>
              <a:rPr lang="es-ES" sz="2800" dirty="0" err="1"/>
              <a:t>Infrastructure</a:t>
            </a:r>
            <a:endParaRPr lang="es-ES" sz="2800" dirty="0"/>
          </a:p>
          <a:p>
            <a:r>
              <a:rPr lang="es-ES" sz="2800" dirty="0"/>
              <a:t>Horizontal auto-</a:t>
            </a:r>
            <a:r>
              <a:rPr lang="es-ES" sz="2800" dirty="0" err="1"/>
              <a:t>scaling</a:t>
            </a:r>
            <a:endParaRPr lang="es-ES" sz="2800" dirty="0"/>
          </a:p>
          <a:p>
            <a:r>
              <a:rPr lang="es-ES" sz="2800" dirty="0" err="1"/>
              <a:t>Health</a:t>
            </a:r>
            <a:r>
              <a:rPr lang="es-ES" sz="2800" dirty="0"/>
              <a:t> </a:t>
            </a:r>
            <a:r>
              <a:rPr lang="es-ES" sz="2800" dirty="0" err="1"/>
              <a:t>Checking</a:t>
            </a:r>
            <a:endParaRPr lang="es-ES" sz="2800" dirty="0"/>
          </a:p>
          <a:p>
            <a:r>
              <a:rPr lang="es-ES" sz="2800" dirty="0" err="1"/>
              <a:t>Resource</a:t>
            </a:r>
            <a:r>
              <a:rPr lang="es-ES" sz="2800" dirty="0"/>
              <a:t> Management</a:t>
            </a: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4701724" y="1600202"/>
            <a:ext cx="4048048" cy="44012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Dosis"/>
                <a:ea typeface="+mn-ea"/>
                <a:cs typeface="Dosi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Dosis"/>
                <a:ea typeface="+mn-ea"/>
                <a:cs typeface="Dosi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Dosis"/>
                <a:ea typeface="+mn-ea"/>
                <a:cs typeface="Dosi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Dosis"/>
                <a:ea typeface="+mn-ea"/>
                <a:cs typeface="Dosi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Dosis"/>
                <a:ea typeface="+mn-ea"/>
                <a:cs typeface="Dosi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800" dirty="0"/>
              <a:t>Mount Storage </a:t>
            </a:r>
            <a:r>
              <a:rPr lang="es-ES" sz="2800" dirty="0" err="1"/>
              <a:t>Systems</a:t>
            </a:r>
            <a:endParaRPr lang="es-ES" sz="2800" dirty="0"/>
          </a:p>
          <a:p>
            <a:r>
              <a:rPr lang="es-ES" sz="2800" dirty="0" err="1"/>
              <a:t>Monitoring</a:t>
            </a:r>
            <a:r>
              <a:rPr lang="es-ES" sz="2800" dirty="0"/>
              <a:t> and </a:t>
            </a:r>
            <a:r>
              <a:rPr lang="es-ES" sz="2800" dirty="0" err="1"/>
              <a:t>Logging</a:t>
            </a:r>
            <a:endParaRPr lang="es-ES" sz="2800" dirty="0"/>
          </a:p>
          <a:p>
            <a:r>
              <a:rPr lang="es-ES" sz="2800" dirty="0"/>
              <a:t>Jobs y </a:t>
            </a:r>
            <a:r>
              <a:rPr lang="es-ES" sz="2800" dirty="0" err="1"/>
              <a:t>CronJobs</a:t>
            </a:r>
            <a:endParaRPr lang="es-ES" sz="2800" dirty="0"/>
          </a:p>
          <a:p>
            <a:r>
              <a:rPr lang="es-ES" sz="2800" dirty="0" err="1"/>
              <a:t>Configuration</a:t>
            </a:r>
            <a:r>
              <a:rPr lang="es-ES" sz="2800" dirty="0"/>
              <a:t> and </a:t>
            </a:r>
            <a:r>
              <a:rPr lang="es-ES" sz="2800" dirty="0" err="1"/>
              <a:t>Secrets</a:t>
            </a:r>
            <a:endParaRPr lang="es-ES" sz="2800" dirty="0"/>
          </a:p>
          <a:p>
            <a:r>
              <a:rPr lang="es-ES" sz="2800" dirty="0" err="1"/>
              <a:t>Rolling</a:t>
            </a:r>
            <a:r>
              <a:rPr lang="es-ES" sz="2800" dirty="0"/>
              <a:t> </a:t>
            </a:r>
            <a:r>
              <a:rPr lang="es-ES" sz="2800" dirty="0" err="1"/>
              <a:t>Updates</a:t>
            </a:r>
            <a:endParaRPr lang="es-ES" sz="2800" dirty="0"/>
          </a:p>
          <a:p>
            <a:r>
              <a:rPr lang="es-ES" sz="2800" dirty="0"/>
              <a:t>Blue/Green </a:t>
            </a:r>
            <a:r>
              <a:rPr lang="es-ES" sz="2800" dirty="0" err="1"/>
              <a:t>Deployments</a:t>
            </a:r>
            <a:endParaRPr lang="es-ES" sz="2800" dirty="0"/>
          </a:p>
          <a:p>
            <a:r>
              <a:rPr lang="es-ES" sz="2800" dirty="0" err="1"/>
              <a:t>Federation</a:t>
            </a:r>
            <a:endParaRPr lang="es-ES" sz="2800" dirty="0"/>
          </a:p>
        </p:txBody>
      </p:sp>
    </p:spTree>
    <p:extLst>
      <p:ext uri="{BB962C8B-B14F-4D97-AF65-F5344CB8AC3E}">
        <p14:creationId xmlns:p14="http://schemas.microsoft.com/office/powerpoint/2010/main" val="8094035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Cómo comenzar con </a:t>
            </a:r>
            <a:r>
              <a:rPr lang="es-ES" dirty="0" err="1"/>
              <a:t>Kubernetes</a:t>
            </a:r>
            <a:r>
              <a:rPr lang="es-ES" dirty="0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0930" y="1600202"/>
            <a:ext cx="8145870" cy="4401202"/>
          </a:xfrm>
        </p:spPr>
        <p:txBody>
          <a:bodyPr>
            <a:noAutofit/>
          </a:bodyPr>
          <a:lstStyle/>
          <a:p>
            <a:r>
              <a:rPr lang="es-ES" sz="2800" dirty="0"/>
              <a:t>Utilizar una alternativa ya </a:t>
            </a:r>
            <a:r>
              <a:rPr lang="es-ES" sz="2800" dirty="0" err="1"/>
              <a:t>hosteada</a:t>
            </a:r>
            <a:r>
              <a:rPr lang="es-ES" sz="2800" dirty="0"/>
              <a:t> (Google GKE, Amazon EKS, </a:t>
            </a:r>
            <a:r>
              <a:rPr lang="es-ES" sz="2800" dirty="0" err="1"/>
              <a:t>Azure</a:t>
            </a:r>
            <a:r>
              <a:rPr lang="es-ES" sz="2800" dirty="0"/>
              <a:t> AKS)</a:t>
            </a:r>
          </a:p>
          <a:p>
            <a:endParaRPr lang="es-ES" sz="2800" dirty="0"/>
          </a:p>
          <a:p>
            <a:r>
              <a:rPr lang="es-ES" sz="2800" dirty="0" err="1"/>
              <a:t>MiniKube</a:t>
            </a:r>
            <a:r>
              <a:rPr lang="es-ES" sz="2800" dirty="0"/>
              <a:t>: en 2 clics instalas </a:t>
            </a:r>
            <a:r>
              <a:rPr lang="es-ES" sz="2800" dirty="0" err="1"/>
              <a:t>Kubernetes</a:t>
            </a:r>
            <a:r>
              <a:rPr lang="es-ES" sz="2800" dirty="0"/>
              <a:t> localmente en una máquina virtual.</a:t>
            </a:r>
            <a:br>
              <a:rPr lang="es-ES" sz="2800" dirty="0"/>
            </a:br>
            <a:r>
              <a:rPr lang="es-ES" sz="2400" dirty="0">
                <a:hlinkClick r:id="rId2"/>
              </a:rPr>
              <a:t>https://github.com/kubernetes/minikube</a:t>
            </a:r>
            <a:endParaRPr lang="es-ES" sz="2800" dirty="0"/>
          </a:p>
          <a:p>
            <a:endParaRPr lang="es-ES" sz="2800" dirty="0"/>
          </a:p>
          <a:p>
            <a:r>
              <a:rPr lang="es-ES" sz="2800" dirty="0" err="1"/>
              <a:t>Kubernetes</a:t>
            </a:r>
            <a:r>
              <a:rPr lang="es-ES" sz="2800" dirty="0"/>
              <a:t> </a:t>
            </a:r>
            <a:r>
              <a:rPr lang="es-ES" sz="2800" dirty="0" err="1"/>
              <a:t>Interactive</a:t>
            </a:r>
            <a:r>
              <a:rPr lang="es-ES" sz="2800" dirty="0"/>
              <a:t> Tutorial</a:t>
            </a:r>
            <a:br>
              <a:rPr lang="es-ES" sz="2800" dirty="0"/>
            </a:br>
            <a:r>
              <a:rPr lang="es-ES" sz="2400" dirty="0">
                <a:hlinkClick r:id="rId3"/>
              </a:rPr>
              <a:t>https://kubernetes.io/docs/tutorials/kubernetes-basics/</a:t>
            </a:r>
            <a:endParaRPr lang="es-ES" sz="2400" dirty="0"/>
          </a:p>
          <a:p>
            <a:endParaRPr lang="es-ES" sz="2800" dirty="0"/>
          </a:p>
        </p:txBody>
      </p:sp>
    </p:spTree>
    <p:extLst>
      <p:ext uri="{BB962C8B-B14F-4D97-AF65-F5344CB8AC3E}">
        <p14:creationId xmlns:p14="http://schemas.microsoft.com/office/powerpoint/2010/main" val="13094156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"/>
          <p:cNvSpPr>
            <a:spLocks/>
          </p:cNvSpPr>
          <p:nvPr/>
        </p:nvSpPr>
        <p:spPr bwMode="auto">
          <a:xfrm>
            <a:off x="4218693" y="944230"/>
            <a:ext cx="4602747" cy="14543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40639" bIns="0" anchor="ctr"/>
          <a:lstStyle>
            <a:lvl1pPr marL="39688" algn="l">
              <a:defRPr sz="1200">
                <a:solidFill>
                  <a:schemeClr val="tx1"/>
                </a:solidFill>
                <a:latin typeface="Chalkboard" charset="0"/>
              </a:defRPr>
            </a:lvl1pPr>
            <a:lvl2pPr algn="l">
              <a:defRPr sz="1200">
                <a:solidFill>
                  <a:schemeClr val="tx1"/>
                </a:solidFill>
                <a:latin typeface="Chalkboard" charset="0"/>
              </a:defRPr>
            </a:lvl2pPr>
            <a:lvl3pPr algn="l">
              <a:defRPr sz="1200">
                <a:solidFill>
                  <a:schemeClr val="tx1"/>
                </a:solidFill>
                <a:latin typeface="Chalkboard" charset="0"/>
              </a:defRPr>
            </a:lvl3pPr>
            <a:lvl4pPr algn="l">
              <a:defRPr sz="1200">
                <a:solidFill>
                  <a:schemeClr val="tx1"/>
                </a:solidFill>
                <a:latin typeface="Chalkboard" charset="0"/>
              </a:defRPr>
            </a:lvl4pPr>
            <a:lvl5pPr algn="l">
              <a:defRPr sz="1200">
                <a:solidFill>
                  <a:schemeClr val="tx1"/>
                </a:solidFill>
                <a:latin typeface="Chalkboard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halkboard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halkboard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halkboard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halkboard" charset="0"/>
              </a:defRPr>
            </a:lvl9pPr>
          </a:lstStyle>
          <a:p>
            <a:pPr algn="ctr">
              <a:spcBef>
                <a:spcPts val="700"/>
              </a:spcBef>
            </a:pPr>
            <a:r>
              <a:rPr lang="en-US" altLang="es-PE" sz="4400" b="1" dirty="0">
                <a:solidFill>
                  <a:srgbClr val="000000"/>
                </a:solidFill>
                <a:latin typeface="Dosis"/>
                <a:ea typeface="Lucida Grande" charset="0"/>
                <a:cs typeface="Dosis"/>
                <a:sym typeface="Lucida Grande" charset="0"/>
              </a:rPr>
              <a:t>ANGEL NÚÑEZ</a:t>
            </a:r>
            <a:br>
              <a:rPr lang="en-US" altLang="es-PE" sz="1000" b="1" dirty="0">
                <a:solidFill>
                  <a:srgbClr val="000000"/>
                </a:solidFill>
                <a:latin typeface="Dosis"/>
                <a:ea typeface="ヒラギノ角ゴ ProN W6" charset="0"/>
                <a:cs typeface="Dosis"/>
                <a:sym typeface="Lucida Grande" charset="0"/>
              </a:rPr>
            </a:br>
            <a:endParaRPr lang="en-US" altLang="es-PE" sz="1000" b="1" dirty="0">
              <a:solidFill>
                <a:srgbClr val="000000"/>
              </a:solidFill>
              <a:latin typeface="Dosis"/>
              <a:ea typeface="ヒラギノ角ゴ ProN W6" charset="0"/>
              <a:cs typeface="Dosis"/>
              <a:sym typeface="Lucida Grande" charset="0"/>
            </a:endParaRPr>
          </a:p>
          <a:p>
            <a:pPr algn="ctr">
              <a:spcBef>
                <a:spcPts val="700"/>
              </a:spcBef>
            </a:pPr>
            <a:r>
              <a:rPr lang="en-US" altLang="es-PE" sz="2800" b="1" dirty="0">
                <a:solidFill>
                  <a:srgbClr val="000000"/>
                </a:solidFill>
                <a:latin typeface="Dosis"/>
                <a:ea typeface="ヒラギノ角ゴ ProN W6" charset="0"/>
                <a:cs typeface="Dosis"/>
                <a:sym typeface="Lucida Grande" charset="0"/>
              </a:rPr>
              <a:t>DevOps Consultant</a:t>
            </a:r>
          </a:p>
        </p:txBody>
      </p:sp>
      <p:sp>
        <p:nvSpPr>
          <p:cNvPr id="10" name="Text Box 2"/>
          <p:cNvSpPr txBox="1">
            <a:spLocks noChangeArrowheads="1"/>
          </p:cNvSpPr>
          <p:nvPr/>
        </p:nvSpPr>
        <p:spPr bwMode="auto">
          <a:xfrm>
            <a:off x="1195253" y="4792334"/>
            <a:ext cx="2663783" cy="104408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/>
          <a:lstStyle/>
          <a:p>
            <a:pPr marL="319088" indent="-315913">
              <a:lnSpc>
                <a:spcPct val="120000"/>
              </a:lnSpc>
              <a:spcBef>
                <a:spcPts val="700"/>
              </a:spcBef>
              <a:buClrTx/>
              <a:buSzPct val="60000"/>
              <a:buFontTx/>
              <a:buNone/>
              <a:tabLst>
                <a:tab pos="319088" algn="l"/>
                <a:tab pos="776288" algn="l"/>
                <a:tab pos="1233488" algn="l"/>
                <a:tab pos="1690688" algn="l"/>
                <a:tab pos="2147888" algn="l"/>
                <a:tab pos="2605088" algn="l"/>
                <a:tab pos="3062288" algn="l"/>
                <a:tab pos="3519488" algn="l"/>
                <a:tab pos="3976688" algn="l"/>
                <a:tab pos="4433888" algn="l"/>
                <a:tab pos="4891088" algn="l"/>
                <a:tab pos="5348288" algn="l"/>
                <a:tab pos="5805488" algn="l"/>
                <a:tab pos="6262688" algn="l"/>
                <a:tab pos="6719888" algn="l"/>
                <a:tab pos="7177088" algn="l"/>
                <a:tab pos="7634288" algn="l"/>
                <a:tab pos="8091488" algn="l"/>
                <a:tab pos="8548688" algn="l"/>
                <a:tab pos="9005888" algn="l"/>
                <a:tab pos="9463088" algn="l"/>
              </a:tabLst>
            </a:pPr>
            <a:r>
              <a:rPr lang="es-PE" sz="2400" dirty="0">
                <a:solidFill>
                  <a:srgbClr val="000000"/>
                </a:solidFill>
                <a:latin typeface="Dosis"/>
                <a:ea typeface="ヒラギノ角ゴ ProN W6" charset="0"/>
                <a:cs typeface="Dosis"/>
              </a:rPr>
              <a:t>angel.@ment.la</a:t>
            </a:r>
          </a:p>
          <a:p>
            <a:pPr marL="319088" indent="-315913">
              <a:lnSpc>
                <a:spcPct val="90000"/>
              </a:lnSpc>
              <a:spcBef>
                <a:spcPts val="700"/>
              </a:spcBef>
              <a:buClrTx/>
              <a:buSzPct val="60000"/>
              <a:buFontTx/>
              <a:buNone/>
              <a:tabLst>
                <a:tab pos="319088" algn="l"/>
                <a:tab pos="776288" algn="l"/>
                <a:tab pos="1233488" algn="l"/>
                <a:tab pos="1690688" algn="l"/>
                <a:tab pos="2147888" algn="l"/>
                <a:tab pos="2605088" algn="l"/>
                <a:tab pos="3062288" algn="l"/>
                <a:tab pos="3519488" algn="l"/>
                <a:tab pos="3976688" algn="l"/>
                <a:tab pos="4433888" algn="l"/>
                <a:tab pos="4891088" algn="l"/>
                <a:tab pos="5348288" algn="l"/>
                <a:tab pos="5805488" algn="l"/>
                <a:tab pos="6262688" algn="l"/>
                <a:tab pos="6719888" algn="l"/>
                <a:tab pos="7177088" algn="l"/>
                <a:tab pos="7634288" algn="l"/>
                <a:tab pos="8091488" algn="l"/>
                <a:tab pos="8548688" algn="l"/>
                <a:tab pos="9005888" algn="l"/>
                <a:tab pos="9463088" algn="l"/>
              </a:tabLst>
            </a:pPr>
            <a:r>
              <a:rPr lang="es-PE" sz="2400" dirty="0">
                <a:solidFill>
                  <a:srgbClr val="000000"/>
                </a:solidFill>
                <a:latin typeface="Dosis"/>
                <a:ea typeface="ヒラギノ角ゴ ProN W6" charset="0"/>
                <a:cs typeface="Dosis"/>
              </a:rPr>
              <a:t>@snahider</a:t>
            </a:r>
            <a:endParaRPr lang="es-PE" sz="2400" dirty="0">
              <a:solidFill>
                <a:srgbClr val="000000"/>
              </a:solidFill>
              <a:latin typeface="Dosis"/>
              <a:cs typeface="Dosis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7808" y="5209140"/>
            <a:ext cx="724978" cy="72497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9617" y="4931904"/>
            <a:ext cx="381000" cy="381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424885C-FED0-E24E-9A55-6B27F36D6B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559" y="923881"/>
            <a:ext cx="3851172" cy="385117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65DF485-483F-0842-AF03-4E9537BFBA2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521" t="37101" r="4396" b="37144"/>
          <a:stretch/>
        </p:blipFill>
        <p:spPr>
          <a:xfrm>
            <a:off x="5433925" y="2759463"/>
            <a:ext cx="2172285" cy="6280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CBF2604-5AE3-8D4F-A2D7-2B28604640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44808" y="3748401"/>
            <a:ext cx="1350516" cy="1611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4306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/>
              <a:t>Referencias</a:t>
            </a:r>
          </a:p>
        </p:txBody>
      </p:sp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837299" y="1374654"/>
            <a:ext cx="7849501" cy="104408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/>
          <a:lstStyle/>
          <a:p>
            <a:pPr indent="3175">
              <a:lnSpc>
                <a:spcPct val="70000"/>
              </a:lnSpc>
              <a:spcBef>
                <a:spcPts val="700"/>
              </a:spcBef>
              <a:buClrTx/>
              <a:buSzPct val="60000"/>
              <a:buFontTx/>
              <a:buNone/>
              <a:tabLst>
                <a:tab pos="776288" algn="l"/>
                <a:tab pos="1233488" algn="l"/>
                <a:tab pos="1690688" algn="l"/>
                <a:tab pos="2147888" algn="l"/>
                <a:tab pos="2605088" algn="l"/>
                <a:tab pos="3062288" algn="l"/>
                <a:tab pos="3519488" algn="l"/>
                <a:tab pos="3976688" algn="l"/>
                <a:tab pos="4433888" algn="l"/>
                <a:tab pos="4891088" algn="l"/>
                <a:tab pos="5348288" algn="l"/>
                <a:tab pos="5805488" algn="l"/>
                <a:tab pos="6262688" algn="l"/>
                <a:tab pos="6719888" algn="l"/>
                <a:tab pos="7177088" algn="l"/>
                <a:tab pos="7634288" algn="l"/>
                <a:tab pos="8091488" algn="l"/>
                <a:tab pos="8548688" algn="l"/>
                <a:tab pos="9005888" algn="l"/>
                <a:tab pos="9463088" algn="l"/>
              </a:tabLst>
            </a:pPr>
            <a:r>
              <a:rPr lang="es-PE" sz="2400" dirty="0">
                <a:solidFill>
                  <a:srgbClr val="000000"/>
                </a:solidFill>
                <a:latin typeface="Dosis"/>
                <a:ea typeface="ヒラギノ角ゴ ProN W6" charset="0"/>
                <a:cs typeface="Dosis"/>
              </a:rPr>
              <a:t>Presentación (slides y código):</a:t>
            </a:r>
          </a:p>
          <a:p>
            <a:pPr indent="3175">
              <a:lnSpc>
                <a:spcPct val="70000"/>
              </a:lnSpc>
              <a:spcBef>
                <a:spcPts val="700"/>
              </a:spcBef>
              <a:buClrTx/>
              <a:buSzPct val="60000"/>
              <a:buFontTx/>
              <a:buNone/>
              <a:tabLst>
                <a:tab pos="776288" algn="l"/>
                <a:tab pos="1233488" algn="l"/>
                <a:tab pos="1690688" algn="l"/>
                <a:tab pos="2147888" algn="l"/>
                <a:tab pos="2605088" algn="l"/>
                <a:tab pos="3062288" algn="l"/>
                <a:tab pos="3519488" algn="l"/>
                <a:tab pos="3976688" algn="l"/>
                <a:tab pos="4433888" algn="l"/>
                <a:tab pos="4891088" algn="l"/>
                <a:tab pos="5348288" algn="l"/>
                <a:tab pos="5805488" algn="l"/>
                <a:tab pos="6262688" algn="l"/>
                <a:tab pos="6719888" algn="l"/>
                <a:tab pos="7177088" algn="l"/>
                <a:tab pos="7634288" algn="l"/>
                <a:tab pos="8091488" algn="l"/>
                <a:tab pos="8548688" algn="l"/>
                <a:tab pos="9005888" algn="l"/>
                <a:tab pos="9463088" algn="l"/>
              </a:tabLst>
            </a:pPr>
            <a:r>
              <a:rPr lang="es-PE" sz="2400" dirty="0">
                <a:solidFill>
                  <a:srgbClr val="000000"/>
                </a:solidFill>
                <a:latin typeface="Dosis"/>
                <a:ea typeface="ヒラギノ角ゴ ProN W6" charset="0"/>
                <a:cs typeface="Dosis"/>
                <a:hlinkClick r:id="rId3"/>
              </a:rPr>
              <a:t>https://github.com/snahider/kubernetes-talk.git</a:t>
            </a:r>
            <a:endParaRPr lang="es-PE" sz="2400" dirty="0">
              <a:solidFill>
                <a:srgbClr val="000000"/>
              </a:solidFill>
              <a:latin typeface="Dosis"/>
              <a:ea typeface="ヒラギノ角ゴ ProN W6" charset="0"/>
              <a:cs typeface="Dosi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2342" y="2411901"/>
            <a:ext cx="2954592" cy="388194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5EB5326-4919-BC4D-97EF-CCE7351D70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2415320"/>
            <a:ext cx="3126093" cy="3878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686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/>
              <a:t>Contenedores y </a:t>
            </a:r>
            <a:r>
              <a:rPr lang="es-ES" dirty="0" err="1"/>
              <a:t>Docker</a:t>
            </a:r>
            <a:endParaRPr lang="es-ES" dirty="0"/>
          </a:p>
        </p:txBody>
      </p:sp>
      <p:pic>
        <p:nvPicPr>
          <p:cNvPr id="3" name="Picture 2" descr="docke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6067" y="1300121"/>
            <a:ext cx="5691866" cy="5078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0960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6080"/>
            <a:ext cx="8229600" cy="1143000"/>
          </a:xfrm>
        </p:spPr>
        <p:txBody>
          <a:bodyPr>
            <a:noAutofit/>
          </a:bodyPr>
          <a:lstStyle/>
          <a:p>
            <a:r>
              <a:rPr lang="es-ES" dirty="0">
                <a:cs typeface="Roboto"/>
              </a:rPr>
              <a:t>Gestionar Múltiples Pequeñas Instancias es Difícil</a:t>
            </a:r>
          </a:p>
        </p:txBody>
      </p:sp>
      <p:pic>
        <p:nvPicPr>
          <p:cNvPr id="8" name="Picture 7" descr="puppies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5549" y="1993899"/>
            <a:ext cx="5772902" cy="4329677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945625" y="6138650"/>
            <a:ext cx="7176173" cy="636776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875435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operator-1.jpg"/>
          <p:cNvPicPr>
            <a:picLocks noChangeAspect="1"/>
          </p:cNvPicPr>
          <p:nvPr/>
        </p:nvPicPr>
        <p:blipFill rotWithShape="1">
          <a:blip r:embed="rId3">
            <a:alphaModFix amt="7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46" r="5954"/>
          <a:stretch/>
        </p:blipFill>
        <p:spPr>
          <a:xfrm>
            <a:off x="-1" y="0"/>
            <a:ext cx="9144001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2">
              <a:lumMod val="75000"/>
              <a:alpha val="39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 err="1">
                <a:solidFill>
                  <a:schemeClr val="bg1"/>
                </a:solidFill>
              </a:rPr>
              <a:t>Container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Orchestration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17789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ES" sz="3600" dirty="0">
                <a:solidFill>
                  <a:schemeClr val="bg1"/>
                </a:solidFill>
              </a:rPr>
              <a:t>Gestionar múltiples contenedores </a:t>
            </a:r>
            <a:br>
              <a:rPr lang="es-ES" sz="3600" dirty="0">
                <a:solidFill>
                  <a:schemeClr val="bg1"/>
                </a:solidFill>
              </a:rPr>
            </a:br>
            <a:r>
              <a:rPr lang="es-ES" sz="3600" dirty="0">
                <a:solidFill>
                  <a:schemeClr val="bg1"/>
                </a:solidFill>
              </a:rPr>
              <a:t>desplegados en múltiples hosts.</a:t>
            </a:r>
          </a:p>
          <a:p>
            <a:pPr marL="0" indent="0">
              <a:buNone/>
            </a:pPr>
            <a:endParaRPr lang="es-ES" dirty="0">
              <a:solidFill>
                <a:schemeClr val="bg1"/>
              </a:solidFill>
            </a:endParaRPr>
          </a:p>
          <a:p>
            <a:r>
              <a:rPr lang="es-ES" sz="2800" dirty="0" err="1">
                <a:solidFill>
                  <a:schemeClr val="bg1"/>
                </a:solidFill>
              </a:rPr>
              <a:t>Service</a:t>
            </a:r>
            <a:r>
              <a:rPr lang="es-ES" sz="2800" dirty="0">
                <a:solidFill>
                  <a:schemeClr val="bg1"/>
                </a:solidFill>
              </a:rPr>
              <a:t> </a:t>
            </a:r>
            <a:r>
              <a:rPr lang="es-ES" sz="2800" dirty="0" err="1">
                <a:solidFill>
                  <a:schemeClr val="bg1"/>
                </a:solidFill>
              </a:rPr>
              <a:t>Discovery</a:t>
            </a:r>
            <a:endParaRPr lang="es-ES" sz="2800" dirty="0">
              <a:solidFill>
                <a:schemeClr val="bg1"/>
              </a:solidFill>
            </a:endParaRPr>
          </a:p>
          <a:p>
            <a:r>
              <a:rPr lang="es-ES" sz="2800" dirty="0" err="1">
                <a:solidFill>
                  <a:schemeClr val="bg1"/>
                </a:solidFill>
              </a:rPr>
              <a:t>Scheduling</a:t>
            </a:r>
            <a:endParaRPr lang="es-ES" sz="2800" dirty="0">
              <a:solidFill>
                <a:schemeClr val="bg1"/>
              </a:solidFill>
            </a:endParaRPr>
          </a:p>
          <a:p>
            <a:r>
              <a:rPr lang="es-ES" sz="2800" dirty="0" err="1">
                <a:solidFill>
                  <a:schemeClr val="bg1"/>
                </a:solidFill>
              </a:rPr>
              <a:t>Health</a:t>
            </a:r>
            <a:r>
              <a:rPr lang="es-ES" sz="2800" dirty="0">
                <a:solidFill>
                  <a:schemeClr val="bg1"/>
                </a:solidFill>
              </a:rPr>
              <a:t> </a:t>
            </a:r>
            <a:r>
              <a:rPr lang="es-ES" sz="2800" dirty="0" err="1">
                <a:solidFill>
                  <a:schemeClr val="bg1"/>
                </a:solidFill>
              </a:rPr>
              <a:t>Monitoring</a:t>
            </a:r>
            <a:endParaRPr lang="es-ES" sz="2800" dirty="0">
              <a:solidFill>
                <a:schemeClr val="bg1"/>
              </a:solidFill>
            </a:endParaRPr>
          </a:p>
          <a:p>
            <a:r>
              <a:rPr lang="es-ES" sz="2800" dirty="0">
                <a:solidFill>
                  <a:schemeClr val="bg1"/>
                </a:solidFill>
              </a:rPr>
              <a:t>Horizontal </a:t>
            </a:r>
            <a:r>
              <a:rPr lang="es-ES" sz="2800" dirty="0" err="1">
                <a:solidFill>
                  <a:schemeClr val="bg1"/>
                </a:solidFill>
              </a:rPr>
              <a:t>Scaling</a:t>
            </a:r>
            <a:endParaRPr lang="es-E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10311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 err="1"/>
              <a:t>Container</a:t>
            </a:r>
            <a:r>
              <a:rPr lang="es-ES" dirty="0"/>
              <a:t> </a:t>
            </a:r>
            <a:r>
              <a:rPr lang="es-ES" dirty="0" err="1"/>
              <a:t>Orchestration</a:t>
            </a:r>
            <a:r>
              <a:rPr lang="es-ES" dirty="0"/>
              <a:t> Tools</a:t>
            </a:r>
          </a:p>
        </p:txBody>
      </p:sp>
      <p:pic>
        <p:nvPicPr>
          <p:cNvPr id="5" name="Picture 4" descr="sw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762" y="1302200"/>
            <a:ext cx="2239329" cy="2206485"/>
          </a:xfrm>
          <a:prstGeom prst="rect">
            <a:avLst/>
          </a:prstGeom>
        </p:spPr>
      </p:pic>
      <p:sp>
        <p:nvSpPr>
          <p:cNvPr id="6" name="Content Placeholder 3"/>
          <p:cNvSpPr txBox="1">
            <a:spLocks/>
          </p:cNvSpPr>
          <p:nvPr/>
        </p:nvSpPr>
        <p:spPr>
          <a:xfrm>
            <a:off x="5393912" y="3484018"/>
            <a:ext cx="2948920" cy="5316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" sz="2800" dirty="0" err="1">
                <a:latin typeface="Dosis"/>
                <a:cs typeface="Dosis"/>
              </a:rPr>
              <a:t>Docker</a:t>
            </a:r>
            <a:r>
              <a:rPr lang="es-ES" sz="2800" dirty="0">
                <a:latin typeface="Dosis"/>
                <a:cs typeface="Dosis"/>
              </a:rPr>
              <a:t> </a:t>
            </a:r>
            <a:r>
              <a:rPr lang="es-ES" sz="2800" dirty="0" err="1">
                <a:latin typeface="Dosis"/>
                <a:cs typeface="Dosis"/>
              </a:rPr>
              <a:t>Swarm</a:t>
            </a:r>
            <a:endParaRPr lang="es-ES" sz="2800" dirty="0">
              <a:latin typeface="Dosis"/>
              <a:cs typeface="Dosis"/>
            </a:endParaRPr>
          </a:p>
        </p:txBody>
      </p:sp>
      <p:pic>
        <p:nvPicPr>
          <p:cNvPr id="7" name="Picture 6" descr="meso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978" y="1751341"/>
            <a:ext cx="3676960" cy="1335962"/>
          </a:xfrm>
          <a:prstGeom prst="rect">
            <a:avLst/>
          </a:prstGeom>
        </p:spPr>
      </p:pic>
      <p:sp>
        <p:nvSpPr>
          <p:cNvPr id="8" name="Content Placeholder 3"/>
          <p:cNvSpPr txBox="1">
            <a:spLocks/>
          </p:cNvSpPr>
          <p:nvPr/>
        </p:nvSpPr>
        <p:spPr>
          <a:xfrm>
            <a:off x="956090" y="3092490"/>
            <a:ext cx="3746737" cy="5316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" sz="2800" dirty="0" err="1">
                <a:latin typeface="Dosis"/>
                <a:cs typeface="Dosis"/>
              </a:rPr>
              <a:t>Marathon</a:t>
            </a:r>
            <a:r>
              <a:rPr lang="es-ES" sz="2800" dirty="0">
                <a:latin typeface="Dosis"/>
                <a:cs typeface="Dosis"/>
              </a:rPr>
              <a:t> (</a:t>
            </a:r>
            <a:r>
              <a:rPr lang="es-ES" sz="2800" dirty="0" err="1">
                <a:latin typeface="Dosis"/>
                <a:cs typeface="Dosis"/>
              </a:rPr>
              <a:t>Mesosphere</a:t>
            </a:r>
            <a:r>
              <a:rPr lang="es-ES" sz="2800" dirty="0">
                <a:latin typeface="Dosis"/>
                <a:cs typeface="Dosis"/>
              </a:rPr>
              <a:t>)</a:t>
            </a:r>
          </a:p>
        </p:txBody>
      </p:sp>
      <p:pic>
        <p:nvPicPr>
          <p:cNvPr id="9" name="Picture 8" descr="nomad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6012" y="4216034"/>
            <a:ext cx="1838388" cy="1838388"/>
          </a:xfrm>
          <a:prstGeom prst="rect">
            <a:avLst/>
          </a:prstGeom>
        </p:spPr>
      </p:pic>
      <p:sp>
        <p:nvSpPr>
          <p:cNvPr id="10" name="Content Placeholder 3"/>
          <p:cNvSpPr txBox="1">
            <a:spLocks/>
          </p:cNvSpPr>
          <p:nvPr/>
        </p:nvSpPr>
        <p:spPr>
          <a:xfrm>
            <a:off x="1269903" y="6054422"/>
            <a:ext cx="3157140" cy="5316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" sz="2800" dirty="0" err="1">
                <a:latin typeface="Dosis"/>
                <a:cs typeface="Dosis"/>
              </a:rPr>
              <a:t>Nomad</a:t>
            </a:r>
            <a:r>
              <a:rPr lang="es-ES" sz="2800" dirty="0">
                <a:latin typeface="Dosis"/>
                <a:cs typeface="Dosis"/>
              </a:rPr>
              <a:t> (</a:t>
            </a:r>
            <a:r>
              <a:rPr lang="es-ES" sz="2800" dirty="0" err="1">
                <a:latin typeface="Dosis"/>
                <a:cs typeface="Dosis"/>
              </a:rPr>
              <a:t>HashiCorp</a:t>
            </a:r>
            <a:r>
              <a:rPr lang="es-ES" sz="2800" dirty="0">
                <a:latin typeface="Dosis"/>
                <a:cs typeface="Dosis"/>
              </a:rPr>
              <a:t>)</a:t>
            </a:r>
          </a:p>
        </p:txBody>
      </p:sp>
      <p:pic>
        <p:nvPicPr>
          <p:cNvPr id="11" name="Picture 10" descr="k8s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3514" y="4149057"/>
            <a:ext cx="1905365" cy="1905365"/>
          </a:xfrm>
          <a:prstGeom prst="rect">
            <a:avLst/>
          </a:prstGeom>
        </p:spPr>
      </p:pic>
      <p:sp>
        <p:nvSpPr>
          <p:cNvPr id="12" name="Content Placeholder 3"/>
          <p:cNvSpPr txBox="1">
            <a:spLocks/>
          </p:cNvSpPr>
          <p:nvPr/>
        </p:nvSpPr>
        <p:spPr>
          <a:xfrm>
            <a:off x="5327626" y="6054422"/>
            <a:ext cx="3157140" cy="5316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" sz="2800" dirty="0" err="1">
                <a:latin typeface="Dosis"/>
                <a:cs typeface="Dosis"/>
              </a:rPr>
              <a:t>Kubernetes</a:t>
            </a:r>
            <a:endParaRPr lang="es-ES" sz="2800" dirty="0">
              <a:latin typeface="Dosis"/>
              <a:cs typeface="Dosis"/>
            </a:endParaRPr>
          </a:p>
        </p:txBody>
      </p:sp>
    </p:spTree>
    <p:extLst>
      <p:ext uri="{BB962C8B-B14F-4D97-AF65-F5344CB8AC3E}">
        <p14:creationId xmlns:p14="http://schemas.microsoft.com/office/powerpoint/2010/main" val="30257279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>
                <a:cs typeface="Roboto"/>
              </a:rPr>
              <a:t>Kubernetes</a:t>
            </a:r>
            <a:endParaRPr lang="es-ES" dirty="0">
              <a:cs typeface="Roboto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121600"/>
            <a:ext cx="4120033" cy="32148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sz="2800" dirty="0" err="1"/>
              <a:t>Kubernetes</a:t>
            </a:r>
            <a:r>
              <a:rPr lang="es-ES" sz="2800" dirty="0"/>
              <a:t> es una plataforma open-</a:t>
            </a:r>
            <a:r>
              <a:rPr lang="es-ES" sz="2800" dirty="0" err="1"/>
              <a:t>source</a:t>
            </a:r>
            <a:r>
              <a:rPr lang="es-ES" sz="2800" dirty="0"/>
              <a:t> para orquestar, automatizar el despliegue, escalar, gestionar y operar contenedores a través de </a:t>
            </a:r>
            <a:r>
              <a:rPr lang="es-ES" sz="2800" dirty="0" err="1"/>
              <a:t>clusters</a:t>
            </a:r>
            <a:r>
              <a:rPr lang="es-ES" sz="2800" dirty="0"/>
              <a:t> de hosts.</a:t>
            </a:r>
          </a:p>
        </p:txBody>
      </p:sp>
      <p:pic>
        <p:nvPicPr>
          <p:cNvPr id="4" name="Picture 3" descr="k8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1200" y="1417639"/>
            <a:ext cx="4622800" cy="462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1522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oogle-network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85" r="14881"/>
          <a:stretch/>
        </p:blipFill>
        <p:spPr>
          <a:xfrm>
            <a:off x="1" y="0"/>
            <a:ext cx="9144000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2">
              <a:lumMod val="75000"/>
              <a:alpha val="39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>
                <a:solidFill>
                  <a:srgbClr val="FFFFFF"/>
                </a:solidFill>
                <a:cs typeface="Roboto"/>
              </a:rPr>
              <a:t>Planet</a:t>
            </a:r>
            <a:r>
              <a:rPr lang="es-ES" dirty="0">
                <a:solidFill>
                  <a:srgbClr val="FFFFFF"/>
                </a:solidFill>
                <a:cs typeface="Roboto"/>
              </a:rPr>
              <a:t> </a:t>
            </a:r>
            <a:r>
              <a:rPr lang="es-ES" dirty="0" err="1">
                <a:solidFill>
                  <a:srgbClr val="FFFFFF"/>
                </a:solidFill>
                <a:cs typeface="Roboto"/>
              </a:rPr>
              <a:t>Scale</a:t>
            </a:r>
            <a:endParaRPr lang="es-ES" dirty="0">
              <a:solidFill>
                <a:srgbClr val="FFFFFF"/>
              </a:solidFill>
              <a:cs typeface="Roboto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s-ES" dirty="0">
                <a:solidFill>
                  <a:srgbClr val="FFFFFF"/>
                </a:solidFill>
              </a:rPr>
              <a:t>Diseñado bajo los mismos principios que permiten a Google ejecutar billones de contenedores a la semana, combinado con las mejores ideas y prácticas de la comunidad.</a:t>
            </a:r>
          </a:p>
        </p:txBody>
      </p:sp>
    </p:spTree>
    <p:extLst>
      <p:ext uri="{BB962C8B-B14F-4D97-AF65-F5344CB8AC3E}">
        <p14:creationId xmlns:p14="http://schemas.microsoft.com/office/powerpoint/2010/main" val="24733785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3863"/>
            <a:ext cx="8229600" cy="1143000"/>
          </a:xfrm>
        </p:spPr>
        <p:txBody>
          <a:bodyPr/>
          <a:lstStyle/>
          <a:p>
            <a:r>
              <a:rPr lang="es-ES" dirty="0">
                <a:cs typeface="Roboto"/>
              </a:rPr>
              <a:t>Adopción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565873"/>
            <a:ext cx="9144000" cy="135119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286000" y="2951556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s-ES" sz="2800" b="1" dirty="0">
                <a:latin typeface="Dosis"/>
                <a:cs typeface="Dosis"/>
              </a:rPr>
              <a:t>Compañías contribuyendo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627270" y="1266758"/>
            <a:ext cx="2268000" cy="12960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/>
              <a:t>90000+ </a:t>
            </a:r>
            <a:r>
              <a:rPr lang="es-ES" sz="2400" dirty="0" err="1"/>
              <a:t>commits</a:t>
            </a:r>
            <a:endParaRPr lang="es-ES" sz="2400" dirty="0"/>
          </a:p>
        </p:txBody>
      </p:sp>
      <p:sp>
        <p:nvSpPr>
          <p:cNvPr id="8" name="Rounded Rectangle 7"/>
          <p:cNvSpPr/>
          <p:nvPr/>
        </p:nvSpPr>
        <p:spPr>
          <a:xfrm>
            <a:off x="3507176" y="1266758"/>
            <a:ext cx="2268000" cy="12960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/>
              <a:t>Top 7 </a:t>
            </a:r>
            <a:br>
              <a:rPr lang="es-ES" sz="2400" dirty="0"/>
            </a:br>
            <a:r>
              <a:rPr lang="es-ES" sz="2400" dirty="0"/>
              <a:t># </a:t>
            </a:r>
            <a:r>
              <a:rPr lang="es-ES" sz="2400" dirty="0" err="1"/>
              <a:t>contributors</a:t>
            </a:r>
            <a:r>
              <a:rPr lang="es-ES" sz="2400" dirty="0"/>
              <a:t> </a:t>
            </a:r>
            <a:br>
              <a:rPr lang="es-ES" sz="2400" dirty="0"/>
            </a:br>
            <a:r>
              <a:rPr lang="es-ES" sz="2400" dirty="0" err="1"/>
              <a:t>on</a:t>
            </a:r>
            <a:r>
              <a:rPr lang="es-ES" sz="2400" dirty="0"/>
              <a:t> </a:t>
            </a:r>
            <a:r>
              <a:rPr lang="es-ES" sz="2400" dirty="0" err="1"/>
              <a:t>Github</a:t>
            </a:r>
            <a:endParaRPr lang="es-ES" sz="2400" dirty="0"/>
          </a:p>
        </p:txBody>
      </p:sp>
      <p:sp>
        <p:nvSpPr>
          <p:cNvPr id="9" name="Rounded Rectangle 8"/>
          <p:cNvSpPr/>
          <p:nvPr/>
        </p:nvSpPr>
        <p:spPr>
          <a:xfrm>
            <a:off x="6418800" y="1266758"/>
            <a:ext cx="2268000" cy="12960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/>
              <a:t>2000+ </a:t>
            </a:r>
            <a:r>
              <a:rPr lang="es-ES" sz="2400" dirty="0" err="1"/>
              <a:t>external</a:t>
            </a:r>
            <a:r>
              <a:rPr lang="es-ES" sz="2400" dirty="0"/>
              <a:t> </a:t>
            </a:r>
            <a:r>
              <a:rPr lang="es-ES" sz="2400" dirty="0" err="1"/>
              <a:t>projects</a:t>
            </a:r>
            <a:r>
              <a:rPr lang="es-ES" sz="2400" dirty="0"/>
              <a:t> </a:t>
            </a:r>
            <a:r>
              <a:rPr lang="es-ES" sz="2400" dirty="0" err="1"/>
              <a:t>based</a:t>
            </a:r>
            <a:r>
              <a:rPr lang="es-ES" sz="2400" dirty="0"/>
              <a:t> </a:t>
            </a:r>
            <a:r>
              <a:rPr lang="es-ES" sz="2400" dirty="0" err="1"/>
              <a:t>on</a:t>
            </a:r>
            <a:r>
              <a:rPr lang="es-ES" sz="2400" dirty="0"/>
              <a:t> K8S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286695" y="3685663"/>
            <a:ext cx="930433" cy="61668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/>
          <a:srcRect l="20945" t="41368" r="24677" b="36868"/>
          <a:stretch/>
        </p:blipFill>
        <p:spPr>
          <a:xfrm>
            <a:off x="6085516" y="3804678"/>
            <a:ext cx="1313278" cy="324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8764198-6B4D-6340-8025-B50291041169}"/>
              </a:ext>
            </a:extLst>
          </p:cNvPr>
          <p:cNvSpPr txBox="1"/>
          <p:nvPr/>
        </p:nvSpPr>
        <p:spPr>
          <a:xfrm>
            <a:off x="2182756" y="5011278"/>
            <a:ext cx="4778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5"/>
              </a:rPr>
              <a:t>https://k8s.devstats.cncf.io/d/9/companies-table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AFB202E-EF8E-A64A-BBC1-719AF30DFA6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4049" b="38414"/>
          <a:stretch/>
        </p:blipFill>
        <p:spPr>
          <a:xfrm>
            <a:off x="2863128" y="5510522"/>
            <a:ext cx="3417744" cy="64652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8384D8F-90A6-964A-A080-DDC77E582C21}"/>
              </a:ext>
            </a:extLst>
          </p:cNvPr>
          <p:cNvSpPr txBox="1"/>
          <p:nvPr/>
        </p:nvSpPr>
        <p:spPr>
          <a:xfrm>
            <a:off x="3438196" y="6286961"/>
            <a:ext cx="2267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Dosis" panose="02010503020202060003" pitchFamily="2" charset="77"/>
              </a:rPr>
              <a:t>CNCF graduated project</a:t>
            </a:r>
          </a:p>
        </p:txBody>
      </p:sp>
    </p:spTree>
    <p:extLst>
      <p:ext uri="{BB962C8B-B14F-4D97-AF65-F5344CB8AC3E}">
        <p14:creationId xmlns:p14="http://schemas.microsoft.com/office/powerpoint/2010/main" val="17491466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9138</TotalTime>
  <Words>1366</Words>
  <Application>Microsoft Macintosh PowerPoint</Application>
  <PresentationFormat>On-screen Show (4:3)</PresentationFormat>
  <Paragraphs>255</Paragraphs>
  <Slides>24</Slides>
  <Notes>18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Calibri</vt:lpstr>
      <vt:lpstr>Dosis</vt:lpstr>
      <vt:lpstr>Office Theme</vt:lpstr>
      <vt:lpstr>Kubernetes Container Orchestration, Deployment and Scaling</vt:lpstr>
      <vt:lpstr>PowerPoint Presentation</vt:lpstr>
      <vt:lpstr>Contenedores y Docker</vt:lpstr>
      <vt:lpstr>Gestionar Múltiples Pequeñas Instancias es Difícil</vt:lpstr>
      <vt:lpstr>Container Orchestration</vt:lpstr>
      <vt:lpstr>Container Orchestration Tools</vt:lpstr>
      <vt:lpstr>Kubernetes</vt:lpstr>
      <vt:lpstr>Planet Scale</vt:lpstr>
      <vt:lpstr>Adopción</vt:lpstr>
      <vt:lpstr>Kubernetes es el orquestador de contenedores más utilizado</vt:lpstr>
      <vt:lpstr>Run Anywhere</vt:lpstr>
      <vt:lpstr>Kubernetes – Basic Elements</vt:lpstr>
      <vt:lpstr>Nodes</vt:lpstr>
      <vt:lpstr>Pods</vt:lpstr>
      <vt:lpstr>Manifests</vt:lpstr>
      <vt:lpstr>Replica Sets</vt:lpstr>
      <vt:lpstr>Services</vt:lpstr>
      <vt:lpstr>Scheduler</vt:lpstr>
      <vt:lpstr>Kubernetes - Arquitectura</vt:lpstr>
      <vt:lpstr>Kubernetes Demo</vt:lpstr>
      <vt:lpstr>Kubernetes</vt:lpstr>
      <vt:lpstr>Cómo comenzar con Kubernetes </vt:lpstr>
      <vt:lpstr>PowerPoint Presentation</vt:lpstr>
      <vt:lpstr>Referencias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Angel Nuñez</dc:creator>
  <cp:lastModifiedBy>Angel Nuñez Salazar</cp:lastModifiedBy>
  <cp:revision>142</cp:revision>
  <dcterms:created xsi:type="dcterms:W3CDTF">2016-08-12T18:19:05Z</dcterms:created>
  <dcterms:modified xsi:type="dcterms:W3CDTF">2020-05-16T22:29:34Z</dcterms:modified>
</cp:coreProperties>
</file>